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5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Lst>
  <p:sldSz cx="9144000" cy="5143500" type="screen16x9"/>
  <p:notesSz cx="6858000" cy="9144000"/>
  <p:embeddedFontLst>
    <p:embeddedFont>
      <p:font typeface="Alfa Slab One" panose="020B0604020202020204" charset="0"/>
      <p:regular r:id="rId52"/>
    </p:embeddedFont>
    <p:embeddedFont>
      <p:font typeface="Proxima Nova" panose="020B0604020202020204" charset="0"/>
      <p:regular r:id="rId53"/>
      <p:bold r:id="rId54"/>
      <p:italic r:id="rId55"/>
      <p:boldItalic r:id="rId56"/>
    </p:embeddedFont>
    <p:embeddedFont>
      <p:font typeface="Proxima Nova Extrabold" panose="020B0604020202020204" charset="0"/>
      <p:bold r:id="rId57"/>
    </p:embeddedFont>
    <p:embeddedFont>
      <p:font typeface="Proxima Nova Semibold" panose="020B0604020202020204" charset="0"/>
      <p:regular r:id="rId58"/>
      <p:bold r:id="rId59"/>
      <p:boldItalic r:id="rId60"/>
    </p:embeddedFont>
    <p:embeddedFont>
      <p:font typeface="Roboto" panose="02000000000000000000" pitchFamily="2" charset="0"/>
      <p:regular r:id="rId61"/>
      <p:bold r:id="rId62"/>
      <p:italic r:id="rId63"/>
      <p:boldItalic r:id="rId6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D902AAD-CD5C-4E8A-A3CB-F6B827E71821}">
  <a:tblStyle styleId="{DD902AAD-CD5C-4E8A-A3CB-F6B827E71821}"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503" autoAdjust="0"/>
    <p:restoredTop sz="94660"/>
  </p:normalViewPr>
  <p:slideViewPr>
    <p:cSldViewPr snapToGrid="0">
      <p:cViewPr varScale="1">
        <p:scale>
          <a:sx n="107" d="100"/>
          <a:sy n="107" d="100"/>
        </p:scale>
        <p:origin x="667" y="6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font" Target="fonts/font4.fntdata"/><Relationship Id="rId63" Type="http://schemas.openxmlformats.org/officeDocument/2006/relationships/font" Target="fonts/font12.fntdata"/><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2.fntdata"/><Relationship Id="rId58" Type="http://schemas.openxmlformats.org/officeDocument/2006/relationships/font" Target="fonts/font7.fntdata"/><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font" Target="fonts/font10.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5.fntdata"/><Relationship Id="rId64" Type="http://schemas.openxmlformats.org/officeDocument/2006/relationships/font" Target="fonts/font13.fntdata"/><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8.fntdata"/><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3.fntdata"/><Relationship Id="rId62"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6.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1.fntdata"/><Relationship Id="rId60" Type="http://schemas.openxmlformats.org/officeDocument/2006/relationships/font" Target="fonts/font9.fntdata"/><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
        <p:cNvGrpSpPr/>
        <p:nvPr/>
      </p:nvGrpSpPr>
      <p:grpSpPr>
        <a:xfrm>
          <a:off x="0" y="0"/>
          <a:ext cx="0" cy="0"/>
          <a:chOff x="0" y="0"/>
          <a:chExt cx="0" cy="0"/>
        </a:xfrm>
      </p:grpSpPr>
      <p:sp>
        <p:nvSpPr>
          <p:cNvPr id="53" name="Google Shape;5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 name="Google Shape;5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210474ec81d_0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210474ec81d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Profile of passengers surveyed: equal proportion of male/female, relatively the same proportion of business class and eco/eco plus class</a:t>
            </a:r>
            <a:endParaRPr/>
          </a:p>
          <a:p>
            <a:pPr marL="0" lvl="0" indent="0" algn="l" rtl="0">
              <a:spcBef>
                <a:spcPts val="0"/>
              </a:spcBef>
              <a:spcAft>
                <a:spcPts val="0"/>
              </a:spcAft>
              <a:buNone/>
            </a:pPr>
            <a:r>
              <a:rPr lang="en"/>
              <a:t>But </a:t>
            </a:r>
            <a:r>
              <a:rPr lang="en">
                <a:solidFill>
                  <a:schemeClr val="dk1"/>
                </a:solidFill>
              </a:rPr>
              <a:t>more passengers travel for business than personal, </a:t>
            </a:r>
            <a:r>
              <a:rPr lang="en"/>
              <a:t>significantly disproportion towards loyal customer</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210474ec81d_0_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210474ec81d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Age : approximately normally distributed, no extremely outliers</a:t>
            </a:r>
            <a:endParaRPr/>
          </a:p>
          <a:p>
            <a:pPr marL="0" lvl="0" indent="0" algn="l" rtl="0">
              <a:spcBef>
                <a:spcPts val="0"/>
              </a:spcBef>
              <a:spcAft>
                <a:spcPts val="0"/>
              </a:spcAft>
              <a:buNone/>
            </a:pPr>
            <a:r>
              <a:rPr lang="en"/>
              <a:t>Flight.Distance : most flights are under 1000 miles, skewed left</a:t>
            </a:r>
            <a:endParaRPr/>
          </a:p>
          <a:p>
            <a:pPr marL="0" lvl="0" indent="0" algn="l" rtl="0">
              <a:spcBef>
                <a:spcPts val="0"/>
              </a:spcBef>
              <a:spcAft>
                <a:spcPts val="0"/>
              </a:spcAft>
              <a:buNone/>
            </a:pPr>
            <a:r>
              <a:rPr lang="en"/>
              <a:t>Dparture/Arrival: most frequent value is 0, meaning no delay</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210474ec81d_0_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210474ec81d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 features with 0 rating, 0 always has the lowest frequency because it’s not actually rating not denote that the service was not offered on the flight</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210474ec81d_0_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210474ec81d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Proportion of different ratings are roughly similar in each features, with rating 4 usually is the most or one of the most occurences</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210474ec81d_0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210474ec81d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1d148e6c324_0_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 name="Google Shape;164;g1d148e6c324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229b9d391df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229b9d391d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1d148e6c324_0_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1d148e6c324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1d148e6c324_0_6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1d148e6c324_0_6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21999343f7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21999343f7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1d148e6c324_0_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1d148e6c324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21999343f76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21999343f76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1d148e6c324_0_60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1d148e6c324_0_6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1d148e6c324_0_6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1d148e6c324_0_6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21074316de5_2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21074316de5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210474ec81d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210474ec81d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210474ec81d_0_10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g210474ec81d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210474ec81d_0_1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 name="Google Shape;241;g210474ec81d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2289bf2b98f_2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g2289bf2b98f_2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PC1 and PC4 (rotated) captured the most variance</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1d148e6c324_0_6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 name="Google Shape;256;g1d148e6c324_0_6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21060471b87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 name="Google Shape;267;g21060471b87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1d148e6c324_0_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1d148e6c324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21060471b87_0_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g21060471b87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21060471b87_0_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 name="Google Shape;283;g21060471b87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21060471b87_0_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 name="Google Shape;291;g21060471b87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2289bf2b98f_2_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2289bf2b98f_2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g2289bf2b98f_2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7" name="Google Shape;307;g2289bf2b98f_2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g1d148e6c324_0_6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3" name="Google Shape;313;g1d148e6c324_0_6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35714"/>
              </a:lnSpc>
              <a:spcBef>
                <a:spcPts val="0"/>
              </a:spcBef>
              <a:spcAft>
                <a:spcPts val="0"/>
              </a:spcAft>
              <a:buNone/>
            </a:pPr>
            <a:r>
              <a:rPr lang="en" sz="1200">
                <a:solidFill>
                  <a:srgbClr val="212121"/>
                </a:solidFill>
                <a:latin typeface="Roboto"/>
                <a:ea typeface="Roboto"/>
                <a:cs typeface="Roboto"/>
                <a:sym typeface="Roboto"/>
              </a:rPr>
              <a:t>The AUC value of 0.87(&gt;0.8) shows the LDA preforms good on prediction in our case.</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1d148e6c324_0_6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1d148e6c324_0_6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g2289bf2b98f_1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2289bf2b98f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212121"/>
                </a:solidFill>
                <a:highlight>
                  <a:srgbClr val="FFFFFF"/>
                </a:highlight>
                <a:latin typeface="Roboto"/>
                <a:ea typeface="Roboto"/>
                <a:cs typeface="Roboto"/>
                <a:sym typeface="Roboto"/>
              </a:rPr>
              <a:t>As we can see from the plot, The AUC value from LDA and Stepwise Regression model are similar (about 0.87) which indicates that both methods perform</a:t>
            </a:r>
            <a:r>
              <a:rPr lang="en" sz="1200">
                <a:solidFill>
                  <a:srgbClr val="374151"/>
                </a:solidFill>
                <a:highlight>
                  <a:srgbClr val="F7F7F8"/>
                </a:highlight>
                <a:latin typeface="Roboto"/>
                <a:ea typeface="Roboto"/>
                <a:cs typeface="Roboto"/>
                <a:sym typeface="Roboto"/>
              </a:rPr>
              <a:t> similarly well in terms of their ability to distinguish between the customers feeling satisfied and neutral or dissatisfied</a:t>
            </a:r>
            <a:r>
              <a:rPr lang="en" sz="1200">
                <a:solidFill>
                  <a:srgbClr val="212121"/>
                </a:solidFill>
                <a:highlight>
                  <a:srgbClr val="FFFFFF"/>
                </a:highlight>
                <a:latin typeface="Roboto"/>
                <a:ea typeface="Roboto"/>
                <a:cs typeface="Roboto"/>
                <a:sym typeface="Roboto"/>
              </a:rPr>
              <a:t>.</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2289bf2b98f_2_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2289bf2b98f_2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1d148e6c324_0_6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1d148e6c324_0_6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1d148e6c324_0_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1d148e6c324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g22821e36022_0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3" name="Google Shape;353;g22821e36022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212121"/>
                </a:solidFill>
                <a:latin typeface="Roboto"/>
                <a:ea typeface="Roboto"/>
                <a:cs typeface="Roboto"/>
                <a:sym typeface="Roboto"/>
              </a:rPr>
              <a:t>Dimension 1 (74.48%) and dimension 2 (18.23%) add up to nearly 93%. This means the two dimensions capture most of the information in the dataset.</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g22821e36022_2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9" name="Google Shape;359;g22821e36022_2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g22821e36022_0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6" name="Google Shape;366;g22821e360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g22821e36022_2_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3" name="Google Shape;373;g22821e36022_2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Google Shape;379;g22821e36022_0_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0" name="Google Shape;380;g22821e36022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g228e1c2df67_1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7" name="Google Shape;387;g228e1c2df67_1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212121"/>
                </a:solidFill>
                <a:latin typeface="Roboto"/>
                <a:ea typeface="Roboto"/>
                <a:cs typeface="Roboto"/>
                <a:sym typeface="Roboto"/>
              </a:rPr>
              <a:t>Dimension 1 (74.48%) and dimension 2 (18.23%) add up to nearly 93%. This means the two dimensions capture most of the information in the dataset.</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g1d148e6c324_0_6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3" name="Google Shape;393;g1d148e6c324_0_6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1d148e6c324_0_6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1d148e6c324_0_6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g1d148e6c324_0_6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5" name="Google Shape;405;g1d148e6c324_0_6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g1d148e6c324_0_6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0" name="Google Shape;410;g1d148e6c324_0_6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1d148e6c324_0_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1d148e6c324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210474ec81d_0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210474ec81d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210474ec81d_0_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210474ec81d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600"/>
              </a:spcBef>
              <a:spcAft>
                <a:spcPts val="500"/>
              </a:spcAft>
              <a:buNone/>
            </a:pPr>
            <a:r>
              <a:rPr lang="en" sz="1200">
                <a:solidFill>
                  <a:srgbClr val="212121"/>
                </a:solidFill>
                <a:latin typeface="Roboto"/>
                <a:ea typeface="Roboto"/>
                <a:cs typeface="Roboto"/>
                <a:sym typeface="Roboto"/>
              </a:rPr>
              <a:t>Departure.Delay.in.Minutes and Arrival.Delay.in.Minutes have entries of 0 in them. These entries do not represent missing values, but rather that flights did not experience any delays in arrival or departure.</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210474ec81d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210474ec81d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210474ec81d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 name="Google Shape;104;g210474ec81d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Balance between 2 categories of response</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cxnSp>
        <p:nvCxnSpPr>
          <p:cNvPr id="10" name="Google Shape;10;p2"/>
          <p:cNvCxnSpPr/>
          <p:nvPr/>
        </p:nvCxnSpPr>
        <p:spPr>
          <a:xfrm>
            <a:off x="4278300" y="2751163"/>
            <a:ext cx="587400" cy="0"/>
          </a:xfrm>
          <a:prstGeom prst="straightConnector1">
            <a:avLst/>
          </a:prstGeom>
          <a:noFill/>
          <a:ln w="76200" cap="flat" cmpd="sng">
            <a:solidFill>
              <a:schemeClr val="dk1"/>
            </a:solidFill>
            <a:prstDash val="solid"/>
            <a:round/>
            <a:headEnd type="none" w="sm" len="sm"/>
            <a:tailEnd type="none" w="sm" len="sm"/>
          </a:ln>
        </p:spPr>
      </p:cxnSp>
      <p:sp>
        <p:nvSpPr>
          <p:cNvPr id="11" name="Google Shape;11;p2"/>
          <p:cNvSpPr txBox="1">
            <a:spLocks noGrp="1"/>
          </p:cNvSpPr>
          <p:nvPr>
            <p:ph type="ctrTitle"/>
          </p:nvPr>
        </p:nvSpPr>
        <p:spPr>
          <a:xfrm>
            <a:off x="311700" y="595975"/>
            <a:ext cx="8520600" cy="1957800"/>
          </a:xfrm>
          <a:prstGeom prst="rect">
            <a:avLst/>
          </a:prstGeom>
        </p:spPr>
        <p:txBody>
          <a:bodyPr spcFirstLastPara="1" wrap="square" lIns="91425" tIns="91425" rIns="91425" bIns="91425" anchor="b" anchorCtr="0">
            <a:normAutofit/>
          </a:bodyPr>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a:endParaRPr/>
          </a:p>
        </p:txBody>
      </p:sp>
      <p:sp>
        <p:nvSpPr>
          <p:cNvPr id="12" name="Google Shape;12;p2"/>
          <p:cNvSpPr txBox="1">
            <a:spLocks noGrp="1"/>
          </p:cNvSpPr>
          <p:nvPr>
            <p:ph type="subTitle" idx="1"/>
          </p:nvPr>
        </p:nvSpPr>
        <p:spPr>
          <a:xfrm>
            <a:off x="311700" y="3165823"/>
            <a:ext cx="8520600" cy="7335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a:endParaRPr/>
          </a:p>
        </p:txBody>
      </p:sp>
      <p:sp>
        <p:nvSpPr>
          <p:cNvPr id="13" name="Google Shape;13;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6"/>
        <p:cNvGrpSpPr/>
        <p:nvPr/>
      </p:nvGrpSpPr>
      <p:grpSpPr>
        <a:xfrm>
          <a:off x="0" y="0"/>
          <a:ext cx="0" cy="0"/>
          <a:chOff x="0" y="0"/>
          <a:chExt cx="0" cy="0"/>
        </a:xfrm>
      </p:grpSpPr>
      <p:sp>
        <p:nvSpPr>
          <p:cNvPr id="47" name="Google Shape;47;p11"/>
          <p:cNvSpPr txBox="1">
            <a:spLocks noGrp="1"/>
          </p:cNvSpPr>
          <p:nvPr>
            <p:ph type="title" hasCustomPrompt="1"/>
          </p:nvPr>
        </p:nvSpPr>
        <p:spPr>
          <a:xfrm>
            <a:off x="311700" y="1167925"/>
            <a:ext cx="8520600" cy="1980000"/>
          </a:xfrm>
          <a:prstGeom prst="rect">
            <a:avLst/>
          </a:prstGeom>
        </p:spPr>
        <p:txBody>
          <a:bodyPr spcFirstLastPara="1" wrap="square" lIns="91425" tIns="91425" rIns="91425" bIns="91425" anchor="ctr" anchorCtr="0">
            <a:normAutofit/>
          </a:bodyPr>
          <a:lstStyle>
            <a:lvl1pPr lvl="0" algn="ctr">
              <a:spcBef>
                <a:spcPts val="0"/>
              </a:spcBef>
              <a:spcAft>
                <a:spcPts val="0"/>
              </a:spcAft>
              <a:buClr>
                <a:schemeClr val="dk1"/>
              </a:buClr>
              <a:buSzPts val="11000"/>
              <a:buNone/>
              <a:defRPr sz="11000">
                <a:solidFill>
                  <a:schemeClr val="dk1"/>
                </a:solidFill>
              </a:defRPr>
            </a:lvl1pPr>
            <a:lvl2pPr lvl="1" algn="ctr">
              <a:spcBef>
                <a:spcPts val="0"/>
              </a:spcBef>
              <a:spcAft>
                <a:spcPts val="0"/>
              </a:spcAft>
              <a:buClr>
                <a:schemeClr val="dk1"/>
              </a:buClr>
              <a:buSzPts val="11000"/>
              <a:buNone/>
              <a:defRPr sz="11000">
                <a:solidFill>
                  <a:schemeClr val="dk1"/>
                </a:solidFill>
              </a:defRPr>
            </a:lvl2pPr>
            <a:lvl3pPr lvl="2" algn="ctr">
              <a:spcBef>
                <a:spcPts val="0"/>
              </a:spcBef>
              <a:spcAft>
                <a:spcPts val="0"/>
              </a:spcAft>
              <a:buClr>
                <a:schemeClr val="dk1"/>
              </a:buClr>
              <a:buSzPts val="11000"/>
              <a:buNone/>
              <a:defRPr sz="11000">
                <a:solidFill>
                  <a:schemeClr val="dk1"/>
                </a:solidFill>
              </a:defRPr>
            </a:lvl3pPr>
            <a:lvl4pPr lvl="3" algn="ctr">
              <a:spcBef>
                <a:spcPts val="0"/>
              </a:spcBef>
              <a:spcAft>
                <a:spcPts val="0"/>
              </a:spcAft>
              <a:buClr>
                <a:schemeClr val="dk1"/>
              </a:buClr>
              <a:buSzPts val="11000"/>
              <a:buNone/>
              <a:defRPr sz="11000">
                <a:solidFill>
                  <a:schemeClr val="dk1"/>
                </a:solidFill>
              </a:defRPr>
            </a:lvl4pPr>
            <a:lvl5pPr lvl="4" algn="ctr">
              <a:spcBef>
                <a:spcPts val="0"/>
              </a:spcBef>
              <a:spcAft>
                <a:spcPts val="0"/>
              </a:spcAft>
              <a:buClr>
                <a:schemeClr val="dk1"/>
              </a:buClr>
              <a:buSzPts val="11000"/>
              <a:buNone/>
              <a:defRPr sz="11000">
                <a:solidFill>
                  <a:schemeClr val="dk1"/>
                </a:solidFill>
              </a:defRPr>
            </a:lvl5pPr>
            <a:lvl6pPr lvl="5" algn="ctr">
              <a:spcBef>
                <a:spcPts val="0"/>
              </a:spcBef>
              <a:spcAft>
                <a:spcPts val="0"/>
              </a:spcAft>
              <a:buClr>
                <a:schemeClr val="dk1"/>
              </a:buClr>
              <a:buSzPts val="11000"/>
              <a:buNone/>
              <a:defRPr sz="11000">
                <a:solidFill>
                  <a:schemeClr val="dk1"/>
                </a:solidFill>
              </a:defRPr>
            </a:lvl6pPr>
            <a:lvl7pPr lvl="6" algn="ctr">
              <a:spcBef>
                <a:spcPts val="0"/>
              </a:spcBef>
              <a:spcAft>
                <a:spcPts val="0"/>
              </a:spcAft>
              <a:buClr>
                <a:schemeClr val="dk1"/>
              </a:buClr>
              <a:buSzPts val="11000"/>
              <a:buNone/>
              <a:defRPr sz="11000">
                <a:solidFill>
                  <a:schemeClr val="dk1"/>
                </a:solidFill>
              </a:defRPr>
            </a:lvl7pPr>
            <a:lvl8pPr lvl="7" algn="ctr">
              <a:spcBef>
                <a:spcPts val="0"/>
              </a:spcBef>
              <a:spcAft>
                <a:spcPts val="0"/>
              </a:spcAft>
              <a:buClr>
                <a:schemeClr val="dk1"/>
              </a:buClr>
              <a:buSzPts val="11000"/>
              <a:buNone/>
              <a:defRPr sz="11000">
                <a:solidFill>
                  <a:schemeClr val="dk1"/>
                </a:solidFill>
              </a:defRPr>
            </a:lvl8pPr>
            <a:lvl9pPr lvl="8" algn="ctr">
              <a:spcBef>
                <a:spcPts val="0"/>
              </a:spcBef>
              <a:spcAft>
                <a:spcPts val="0"/>
              </a:spcAft>
              <a:buClr>
                <a:schemeClr val="dk1"/>
              </a:buClr>
              <a:buSzPts val="11000"/>
              <a:buNone/>
              <a:defRPr sz="11000">
                <a:solidFill>
                  <a:schemeClr val="dk1"/>
                </a:solidFill>
              </a:defRPr>
            </a:lvl9pPr>
          </a:lstStyle>
          <a:p>
            <a:r>
              <a:t>xx%</a:t>
            </a:r>
          </a:p>
        </p:txBody>
      </p:sp>
      <p:sp>
        <p:nvSpPr>
          <p:cNvPr id="48" name="Google Shape;48;p11"/>
          <p:cNvSpPr txBox="1">
            <a:spLocks noGrp="1"/>
          </p:cNvSpPr>
          <p:nvPr>
            <p:ph type="body" idx="1"/>
          </p:nvPr>
        </p:nvSpPr>
        <p:spPr>
          <a:xfrm>
            <a:off x="311700" y="3224250"/>
            <a:ext cx="8520600" cy="10716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9" name="Google Shape;49;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0"/>
        <p:cNvGrpSpPr/>
        <p:nvPr/>
      </p:nvGrpSpPr>
      <p:grpSpPr>
        <a:xfrm>
          <a:off x="0" y="0"/>
          <a:ext cx="0" cy="0"/>
          <a:chOff x="0" y="0"/>
          <a:chExt cx="0" cy="0"/>
        </a:xfrm>
      </p:grpSpPr>
      <p:sp>
        <p:nvSpPr>
          <p:cNvPr id="51" name="Google Shape;51;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4"/>
        <p:cNvGrpSpPr/>
        <p:nvPr/>
      </p:nvGrpSpPr>
      <p:grpSpPr>
        <a:xfrm>
          <a:off x="0" y="0"/>
          <a:ext cx="0" cy="0"/>
          <a:chOff x="0" y="0"/>
          <a:chExt cx="0" cy="0"/>
        </a:xfrm>
      </p:grpSpPr>
      <p:sp>
        <p:nvSpPr>
          <p:cNvPr id="15" name="Google Shape;15;p3"/>
          <p:cNvSpPr txBox="1">
            <a:spLocks noGrp="1"/>
          </p:cNvSpPr>
          <p:nvPr>
            <p:ph type="title"/>
          </p:nvPr>
        </p:nvSpPr>
        <p:spPr>
          <a:xfrm>
            <a:off x="311700" y="2480550"/>
            <a:ext cx="8114400" cy="2445900"/>
          </a:xfrm>
          <a:prstGeom prst="rect">
            <a:avLst/>
          </a:prstGeom>
        </p:spPr>
        <p:txBody>
          <a:bodyPr spcFirstLastPara="1" wrap="square" lIns="91425" tIns="91425" rIns="91425" bIns="91425" anchor="b" anchorCtr="0">
            <a:normAutofit/>
          </a:bodyPr>
          <a:lstStyle>
            <a:lvl1pPr lvl="0">
              <a:spcBef>
                <a:spcPts val="0"/>
              </a:spcBef>
              <a:spcAft>
                <a:spcPts val="0"/>
              </a:spcAft>
              <a:buClr>
                <a:schemeClr val="lt1"/>
              </a:buClr>
              <a:buSzPts val="6800"/>
              <a:buNone/>
              <a:defRPr sz="6800">
                <a:solidFill>
                  <a:schemeClr val="lt1"/>
                </a:solidFill>
              </a:defRPr>
            </a:lvl1pPr>
            <a:lvl2pPr lvl="1">
              <a:spcBef>
                <a:spcPts val="0"/>
              </a:spcBef>
              <a:spcAft>
                <a:spcPts val="0"/>
              </a:spcAft>
              <a:buClr>
                <a:schemeClr val="lt1"/>
              </a:buClr>
              <a:buSzPts val="6800"/>
              <a:buNone/>
              <a:defRPr sz="6800">
                <a:solidFill>
                  <a:schemeClr val="lt1"/>
                </a:solidFill>
              </a:defRPr>
            </a:lvl2pPr>
            <a:lvl3pPr lvl="2">
              <a:spcBef>
                <a:spcPts val="0"/>
              </a:spcBef>
              <a:spcAft>
                <a:spcPts val="0"/>
              </a:spcAft>
              <a:buClr>
                <a:schemeClr val="lt1"/>
              </a:buClr>
              <a:buSzPts val="6800"/>
              <a:buNone/>
              <a:defRPr sz="6800">
                <a:solidFill>
                  <a:schemeClr val="lt1"/>
                </a:solidFill>
              </a:defRPr>
            </a:lvl3pPr>
            <a:lvl4pPr lvl="3">
              <a:spcBef>
                <a:spcPts val="0"/>
              </a:spcBef>
              <a:spcAft>
                <a:spcPts val="0"/>
              </a:spcAft>
              <a:buClr>
                <a:schemeClr val="lt1"/>
              </a:buClr>
              <a:buSzPts val="6800"/>
              <a:buNone/>
              <a:defRPr sz="6800">
                <a:solidFill>
                  <a:schemeClr val="lt1"/>
                </a:solidFill>
              </a:defRPr>
            </a:lvl4pPr>
            <a:lvl5pPr lvl="4">
              <a:spcBef>
                <a:spcPts val="0"/>
              </a:spcBef>
              <a:spcAft>
                <a:spcPts val="0"/>
              </a:spcAft>
              <a:buClr>
                <a:schemeClr val="lt1"/>
              </a:buClr>
              <a:buSzPts val="6800"/>
              <a:buNone/>
              <a:defRPr sz="6800">
                <a:solidFill>
                  <a:schemeClr val="lt1"/>
                </a:solidFill>
              </a:defRPr>
            </a:lvl5pPr>
            <a:lvl6pPr lvl="5">
              <a:spcBef>
                <a:spcPts val="0"/>
              </a:spcBef>
              <a:spcAft>
                <a:spcPts val="0"/>
              </a:spcAft>
              <a:buClr>
                <a:schemeClr val="lt1"/>
              </a:buClr>
              <a:buSzPts val="6800"/>
              <a:buNone/>
              <a:defRPr sz="6800">
                <a:solidFill>
                  <a:schemeClr val="lt1"/>
                </a:solidFill>
              </a:defRPr>
            </a:lvl6pPr>
            <a:lvl7pPr lvl="6">
              <a:spcBef>
                <a:spcPts val="0"/>
              </a:spcBef>
              <a:spcAft>
                <a:spcPts val="0"/>
              </a:spcAft>
              <a:buClr>
                <a:schemeClr val="lt1"/>
              </a:buClr>
              <a:buSzPts val="6800"/>
              <a:buNone/>
              <a:defRPr sz="6800">
                <a:solidFill>
                  <a:schemeClr val="lt1"/>
                </a:solidFill>
              </a:defRPr>
            </a:lvl7pPr>
            <a:lvl8pPr lvl="7">
              <a:spcBef>
                <a:spcPts val="0"/>
              </a:spcBef>
              <a:spcAft>
                <a:spcPts val="0"/>
              </a:spcAft>
              <a:buClr>
                <a:schemeClr val="lt1"/>
              </a:buClr>
              <a:buSzPts val="6800"/>
              <a:buNone/>
              <a:defRPr sz="6800">
                <a:solidFill>
                  <a:schemeClr val="lt1"/>
                </a:solidFill>
              </a:defRPr>
            </a:lvl8pPr>
            <a:lvl9pPr lvl="8">
              <a:spcBef>
                <a:spcPts val="0"/>
              </a:spcBef>
              <a:spcAft>
                <a:spcPts val="0"/>
              </a:spcAft>
              <a:buClr>
                <a:schemeClr val="lt1"/>
              </a:buClr>
              <a:buSzPts val="6800"/>
              <a:buNone/>
              <a:defRPr sz="6800">
                <a:solidFill>
                  <a:schemeClr val="lt1"/>
                </a:solidFill>
              </a:defRPr>
            </a:lvl9pPr>
          </a:lstStyle>
          <a:p>
            <a:endParaRPr/>
          </a:p>
        </p:txBody>
      </p:sp>
      <p:sp>
        <p:nvSpPr>
          <p:cNvPr id="16" name="Google Shape;16;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7"/>
        <p:cNvGrpSpPr/>
        <p:nvPr/>
      </p:nvGrpSpPr>
      <p:grpSpPr>
        <a:xfrm>
          <a:off x="0" y="0"/>
          <a:ext cx="0" cy="0"/>
          <a:chOff x="0" y="0"/>
          <a:chExt cx="0" cy="0"/>
        </a:xfrm>
      </p:grpSpPr>
      <p:sp>
        <p:nvSpPr>
          <p:cNvPr id="18" name="Google Shape;18;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19" name="Google Shape;19;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0" name="Google Shape;20;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1"/>
        <p:cNvGrpSpPr/>
        <p:nvPr/>
      </p:nvGrpSpPr>
      <p:grpSpPr>
        <a:xfrm>
          <a:off x="0" y="0"/>
          <a:ext cx="0" cy="0"/>
          <a:chOff x="0" y="0"/>
          <a:chExt cx="0" cy="0"/>
        </a:xfrm>
      </p:grpSpPr>
      <p:sp>
        <p:nvSpPr>
          <p:cNvPr id="22" name="Google Shape;22;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3" name="Google Shape;23;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5" name="Google Shape;25;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6"/>
        <p:cNvGrpSpPr/>
        <p:nvPr/>
      </p:nvGrpSpPr>
      <p:grpSpPr>
        <a:xfrm>
          <a:off x="0" y="0"/>
          <a:ext cx="0" cy="0"/>
          <a:chOff x="0" y="0"/>
          <a:chExt cx="0" cy="0"/>
        </a:xfrm>
      </p:grpSpPr>
      <p:sp>
        <p:nvSpPr>
          <p:cNvPr id="27" name="Google Shape;27;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8" name="Google Shape;28;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9"/>
        <p:cNvGrpSpPr/>
        <p:nvPr/>
      </p:nvGrpSpPr>
      <p:grpSpPr>
        <a:xfrm>
          <a:off x="0" y="0"/>
          <a:ext cx="0" cy="0"/>
          <a:chOff x="0" y="0"/>
          <a:chExt cx="0" cy="0"/>
        </a:xfrm>
      </p:grpSpPr>
      <p:sp>
        <p:nvSpPr>
          <p:cNvPr id="30" name="Google Shape;30;p7"/>
          <p:cNvSpPr txBox="1">
            <a:spLocks noGrp="1"/>
          </p:cNvSpPr>
          <p:nvPr>
            <p:ph type="title"/>
          </p:nvPr>
        </p:nvSpPr>
        <p:spPr>
          <a:xfrm>
            <a:off x="311700" y="6318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1" name="Google Shape;31;p7"/>
          <p:cNvSpPr txBox="1">
            <a:spLocks noGrp="1"/>
          </p:cNvSpPr>
          <p:nvPr>
            <p:ph type="body" idx="1"/>
          </p:nvPr>
        </p:nvSpPr>
        <p:spPr>
          <a:xfrm>
            <a:off x="311700" y="1490875"/>
            <a:ext cx="2808000" cy="30780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2" name="Google Shape;32;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33"/>
        <p:cNvGrpSpPr/>
        <p:nvPr/>
      </p:nvGrpSpPr>
      <p:grpSpPr>
        <a:xfrm>
          <a:off x="0" y="0"/>
          <a:ext cx="0" cy="0"/>
          <a:chOff x="0" y="0"/>
          <a:chExt cx="0" cy="0"/>
        </a:xfrm>
      </p:grpSpPr>
      <p:sp>
        <p:nvSpPr>
          <p:cNvPr id="34" name="Google Shape;34;p8"/>
          <p:cNvSpPr txBox="1">
            <a:spLocks noGrp="1"/>
          </p:cNvSpPr>
          <p:nvPr>
            <p:ph type="title"/>
          </p:nvPr>
        </p:nvSpPr>
        <p:spPr>
          <a:xfrm>
            <a:off x="490250" y="526350"/>
            <a:ext cx="5683800" cy="40908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35" name="Google Shape;35;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6"/>
        <p:cNvGrpSpPr/>
        <p:nvPr/>
      </p:nvGrpSpPr>
      <p:grpSpPr>
        <a:xfrm>
          <a:off x="0" y="0"/>
          <a:ext cx="0" cy="0"/>
          <a:chOff x="0" y="0"/>
          <a:chExt cx="0" cy="0"/>
        </a:xfrm>
      </p:grpSpPr>
      <p:sp>
        <p:nvSpPr>
          <p:cNvPr id="37" name="Google Shape;37;p9"/>
          <p:cNvSpPr/>
          <p:nvPr/>
        </p:nvSpPr>
        <p:spPr>
          <a:xfrm>
            <a:off x="4572000" y="100"/>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8" name="Google Shape;38;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39" name="Google Shape;39;p9"/>
          <p:cNvSpPr txBox="1">
            <a:spLocks noGrp="1"/>
          </p:cNvSpPr>
          <p:nvPr>
            <p:ph type="title"/>
          </p:nvPr>
        </p:nvSpPr>
        <p:spPr>
          <a:xfrm>
            <a:off x="265500" y="1375599"/>
            <a:ext cx="4045200" cy="1551900"/>
          </a:xfrm>
          <a:prstGeom prst="rect">
            <a:avLst/>
          </a:prstGeom>
        </p:spPr>
        <p:txBody>
          <a:bodyPr spcFirstLastPara="1" wrap="square" lIns="91425" tIns="91425" rIns="91425" bIns="91425" anchor="b" anchorCtr="0">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a:endParaRPr/>
          </a:p>
        </p:txBody>
      </p:sp>
      <p:sp>
        <p:nvSpPr>
          <p:cNvPr id="40" name="Google Shape;40;p9"/>
          <p:cNvSpPr txBox="1">
            <a:spLocks noGrp="1"/>
          </p:cNvSpPr>
          <p:nvPr>
            <p:ph type="subTitle" idx="1"/>
          </p:nvPr>
        </p:nvSpPr>
        <p:spPr>
          <a:xfrm>
            <a:off x="265500" y="2981125"/>
            <a:ext cx="4045200" cy="13455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18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41" name="Google Shape;41;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0"/>
              </a:spcBef>
              <a:spcAft>
                <a:spcPts val="0"/>
              </a:spcAft>
              <a:buClr>
                <a:schemeClr val="lt1"/>
              </a:buClr>
              <a:buSzPts val="1400"/>
              <a:buChar char="○"/>
              <a:defRPr>
                <a:solidFill>
                  <a:schemeClr val="lt1"/>
                </a:solidFill>
              </a:defRPr>
            </a:lvl2pPr>
            <a:lvl3pPr marL="1371600" lvl="2" indent="-317500">
              <a:spcBef>
                <a:spcPts val="0"/>
              </a:spcBef>
              <a:spcAft>
                <a:spcPts val="0"/>
              </a:spcAft>
              <a:buClr>
                <a:schemeClr val="lt1"/>
              </a:buClr>
              <a:buSzPts val="1400"/>
              <a:buChar char="■"/>
              <a:defRPr>
                <a:solidFill>
                  <a:schemeClr val="lt1"/>
                </a:solidFill>
              </a:defRPr>
            </a:lvl3pPr>
            <a:lvl4pPr marL="1828800" lvl="3" indent="-317500">
              <a:spcBef>
                <a:spcPts val="0"/>
              </a:spcBef>
              <a:spcAft>
                <a:spcPts val="0"/>
              </a:spcAft>
              <a:buClr>
                <a:schemeClr val="lt1"/>
              </a:buClr>
              <a:buSzPts val="1400"/>
              <a:buChar char="●"/>
              <a:defRPr>
                <a:solidFill>
                  <a:schemeClr val="lt1"/>
                </a:solidFill>
              </a:defRPr>
            </a:lvl4pPr>
            <a:lvl5pPr marL="2286000" lvl="4" indent="-317500">
              <a:spcBef>
                <a:spcPts val="0"/>
              </a:spcBef>
              <a:spcAft>
                <a:spcPts val="0"/>
              </a:spcAft>
              <a:buClr>
                <a:schemeClr val="lt1"/>
              </a:buClr>
              <a:buSzPts val="1400"/>
              <a:buChar char="○"/>
              <a:defRPr>
                <a:solidFill>
                  <a:schemeClr val="lt1"/>
                </a:solidFill>
              </a:defRPr>
            </a:lvl5pPr>
            <a:lvl6pPr marL="2743200" lvl="5" indent="-317500">
              <a:spcBef>
                <a:spcPts val="0"/>
              </a:spcBef>
              <a:spcAft>
                <a:spcPts val="0"/>
              </a:spcAft>
              <a:buClr>
                <a:schemeClr val="lt1"/>
              </a:buClr>
              <a:buSzPts val="1400"/>
              <a:buChar char="■"/>
              <a:defRPr>
                <a:solidFill>
                  <a:schemeClr val="lt1"/>
                </a:solidFill>
              </a:defRPr>
            </a:lvl6pPr>
            <a:lvl7pPr marL="3200400" lvl="6" indent="-317500">
              <a:spcBef>
                <a:spcPts val="0"/>
              </a:spcBef>
              <a:spcAft>
                <a:spcPts val="0"/>
              </a:spcAft>
              <a:buClr>
                <a:schemeClr val="lt1"/>
              </a:buClr>
              <a:buSzPts val="1400"/>
              <a:buChar char="●"/>
              <a:defRPr>
                <a:solidFill>
                  <a:schemeClr val="lt1"/>
                </a:solidFill>
              </a:defRPr>
            </a:lvl7pPr>
            <a:lvl8pPr marL="3657600" lvl="7" indent="-317500">
              <a:spcBef>
                <a:spcPts val="0"/>
              </a:spcBef>
              <a:spcAft>
                <a:spcPts val="0"/>
              </a:spcAft>
              <a:buClr>
                <a:schemeClr val="lt1"/>
              </a:buClr>
              <a:buSzPts val="1400"/>
              <a:buChar char="○"/>
              <a:defRPr>
                <a:solidFill>
                  <a:schemeClr val="lt1"/>
                </a:solidFill>
              </a:defRPr>
            </a:lvl8pPr>
            <a:lvl9pPr marL="4114800" lvl="8" indent="-317500">
              <a:spcBef>
                <a:spcPts val="0"/>
              </a:spcBef>
              <a:spcAft>
                <a:spcPts val="0"/>
              </a:spcAft>
              <a:buClr>
                <a:schemeClr val="lt1"/>
              </a:buClr>
              <a:buSzPts val="1400"/>
              <a:buChar char="■"/>
              <a:defRPr>
                <a:solidFill>
                  <a:schemeClr val="lt1"/>
                </a:solidFill>
              </a:defRPr>
            </a:lvl9pPr>
          </a:lstStyle>
          <a:p>
            <a:endParaRPr/>
          </a:p>
        </p:txBody>
      </p:sp>
      <p:sp>
        <p:nvSpPr>
          <p:cNvPr id="42" name="Google Shape;42;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3"/>
        <p:cNvGrpSpPr/>
        <p:nvPr/>
      </p:nvGrpSpPr>
      <p:grpSpPr>
        <a:xfrm>
          <a:off x="0" y="0"/>
          <a:ext cx="0" cy="0"/>
          <a:chOff x="0" y="0"/>
          <a:chExt cx="0" cy="0"/>
        </a:xfrm>
      </p:grpSpPr>
      <p:sp>
        <p:nvSpPr>
          <p:cNvPr id="44" name="Google Shape;44;p10"/>
          <p:cNvSpPr txBox="1">
            <a:spLocks noGrp="1"/>
          </p:cNvSpPr>
          <p:nvPr>
            <p:ph type="body" idx="1"/>
          </p:nvPr>
        </p:nvSpPr>
        <p:spPr>
          <a:xfrm>
            <a:off x="319500" y="4233725"/>
            <a:ext cx="5998800" cy="5988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Clr>
                <a:schemeClr val="accent3"/>
              </a:buClr>
              <a:buSzPts val="1800"/>
              <a:buFont typeface="Alfa Slab One"/>
              <a:buNone/>
              <a:defRPr>
                <a:solidFill>
                  <a:schemeClr val="accent3"/>
                </a:solidFill>
                <a:latin typeface="Alfa Slab One"/>
                <a:ea typeface="Alfa Slab One"/>
                <a:cs typeface="Alfa Slab One"/>
                <a:sym typeface="Alfa Slab One"/>
              </a:defRPr>
            </a:lvl1pPr>
          </a:lstStyle>
          <a:p>
            <a:endParaRPr/>
          </a:p>
        </p:txBody>
      </p:sp>
      <p:sp>
        <p:nvSpPr>
          <p:cNvPr id="45" name="Google Shape;45;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gameday">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1pPr>
            <a:lvl2pPr lvl="1">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2pPr>
            <a:lvl3pPr lvl="2">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3pPr>
            <a:lvl4pPr lvl="3">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4pPr>
            <a:lvl5pPr lvl="4">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5pPr>
            <a:lvl6pPr lvl="5">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6pPr>
            <a:lvl7pPr lvl="6">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7pPr>
            <a:lvl8pPr lvl="7">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8pPr>
            <a:lvl9pPr lvl="8">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Proxima Nova"/>
              <a:buChar char="●"/>
              <a:defRPr sz="1800">
                <a:solidFill>
                  <a:schemeClr val="dk2"/>
                </a:solidFill>
                <a:latin typeface="Proxima Nova"/>
                <a:ea typeface="Proxima Nova"/>
                <a:cs typeface="Proxima Nova"/>
                <a:sym typeface="Proxima Nova"/>
              </a:defRPr>
            </a:lvl1pPr>
            <a:lvl2pPr marL="914400" lvl="1" indent="-3175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2pPr>
            <a:lvl3pPr marL="1371600" lvl="2" indent="-3175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3pPr>
            <a:lvl4pPr marL="1828800" lvl="3" indent="-3175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4pPr>
            <a:lvl5pPr marL="2286000" lvl="4" indent="-3175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5pPr>
            <a:lvl6pPr marL="2743200" lvl="5" indent="-3175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6pPr>
            <a:lvl7pPr marL="3200400" lvl="6" indent="-3175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7pPr>
            <a:lvl8pPr marL="3657600" lvl="7" indent="-3175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8pPr>
            <a:lvl9pPr marL="4114800" lvl="8" indent="-3175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latin typeface="Proxima Nova"/>
                <a:ea typeface="Proxima Nova"/>
                <a:cs typeface="Proxima Nova"/>
                <a:sym typeface="Proxima Nova"/>
              </a:defRPr>
            </a:lvl1pPr>
            <a:lvl2pPr lvl="1" algn="r">
              <a:buNone/>
              <a:defRPr sz="1000">
                <a:solidFill>
                  <a:schemeClr val="dk2"/>
                </a:solidFill>
                <a:latin typeface="Proxima Nova"/>
                <a:ea typeface="Proxima Nova"/>
                <a:cs typeface="Proxima Nova"/>
                <a:sym typeface="Proxima Nova"/>
              </a:defRPr>
            </a:lvl2pPr>
            <a:lvl3pPr lvl="2" algn="r">
              <a:buNone/>
              <a:defRPr sz="1000">
                <a:solidFill>
                  <a:schemeClr val="dk2"/>
                </a:solidFill>
                <a:latin typeface="Proxima Nova"/>
                <a:ea typeface="Proxima Nova"/>
                <a:cs typeface="Proxima Nova"/>
                <a:sym typeface="Proxima Nova"/>
              </a:defRPr>
            </a:lvl3pPr>
            <a:lvl4pPr lvl="3" algn="r">
              <a:buNone/>
              <a:defRPr sz="1000">
                <a:solidFill>
                  <a:schemeClr val="dk2"/>
                </a:solidFill>
                <a:latin typeface="Proxima Nova"/>
                <a:ea typeface="Proxima Nova"/>
                <a:cs typeface="Proxima Nova"/>
                <a:sym typeface="Proxima Nova"/>
              </a:defRPr>
            </a:lvl4pPr>
            <a:lvl5pPr lvl="4" algn="r">
              <a:buNone/>
              <a:defRPr sz="1000">
                <a:solidFill>
                  <a:schemeClr val="dk2"/>
                </a:solidFill>
                <a:latin typeface="Proxima Nova"/>
                <a:ea typeface="Proxima Nova"/>
                <a:cs typeface="Proxima Nova"/>
                <a:sym typeface="Proxima Nova"/>
              </a:defRPr>
            </a:lvl5pPr>
            <a:lvl6pPr lvl="5" algn="r">
              <a:buNone/>
              <a:defRPr sz="1000">
                <a:solidFill>
                  <a:schemeClr val="dk2"/>
                </a:solidFill>
                <a:latin typeface="Proxima Nova"/>
                <a:ea typeface="Proxima Nova"/>
                <a:cs typeface="Proxima Nova"/>
                <a:sym typeface="Proxima Nova"/>
              </a:defRPr>
            </a:lvl6pPr>
            <a:lvl7pPr lvl="6" algn="r">
              <a:buNone/>
              <a:defRPr sz="1000">
                <a:solidFill>
                  <a:schemeClr val="dk2"/>
                </a:solidFill>
                <a:latin typeface="Proxima Nova"/>
                <a:ea typeface="Proxima Nova"/>
                <a:cs typeface="Proxima Nova"/>
                <a:sym typeface="Proxima Nova"/>
              </a:defRPr>
            </a:lvl7pPr>
            <a:lvl8pPr lvl="7" algn="r">
              <a:buNone/>
              <a:defRPr sz="1000">
                <a:solidFill>
                  <a:schemeClr val="dk2"/>
                </a:solidFill>
                <a:latin typeface="Proxima Nova"/>
                <a:ea typeface="Proxima Nova"/>
                <a:cs typeface="Proxima Nova"/>
                <a:sym typeface="Proxima Nova"/>
              </a:defRPr>
            </a:lvl8pPr>
            <a:lvl9pPr lvl="8" algn="r">
              <a:buNone/>
              <a:defRPr sz="1000">
                <a:solidFill>
                  <a:schemeClr val="dk2"/>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14.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s>
</file>

<file path=ppt/slides/_rels/slide13.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hyperlink" Target="http://www.jstor.org/stable/24717187" TargetMode="External"/><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hyperlink" Target="http://www.jstor.org/stable/24717187" TargetMode="External"/><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hyperlink" Target="http://www.jstor.org/stable/24717187" TargetMode="External"/><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4.xml"/><Relationship Id="rId1" Type="http://schemas.openxmlformats.org/officeDocument/2006/relationships/slideLayout" Target="../slideLayouts/slideLayout6.xml"/><Relationship Id="rId5" Type="http://schemas.openxmlformats.org/officeDocument/2006/relationships/image" Target="../media/image28.png"/><Relationship Id="rId4" Type="http://schemas.openxmlformats.org/officeDocument/2006/relationships/image" Target="../media/image27.png"/></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0.xml"/><Relationship Id="rId1" Type="http://schemas.openxmlformats.org/officeDocument/2006/relationships/slideLayout" Target="../slideLayouts/slideLayout3.xml"/><Relationship Id="rId4" Type="http://schemas.openxmlformats.org/officeDocument/2006/relationships/image" Target="../media/image34.png"/></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1.xml"/><Relationship Id="rId1" Type="http://schemas.openxmlformats.org/officeDocument/2006/relationships/slideLayout" Target="../slideLayouts/slideLayout3.xml"/><Relationship Id="rId4" Type="http://schemas.openxmlformats.org/officeDocument/2006/relationships/image" Target="../media/image36.png"/></Relationships>
</file>

<file path=ppt/slides/_rels/slide3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2.xml"/><Relationship Id="rId1" Type="http://schemas.openxmlformats.org/officeDocument/2006/relationships/slideLayout" Target="../slideLayouts/slideLayout3.xml"/><Relationship Id="rId4" Type="http://schemas.openxmlformats.org/officeDocument/2006/relationships/image" Target="../media/image38.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5.xml"/><Relationship Id="rId1" Type="http://schemas.openxmlformats.org/officeDocument/2006/relationships/slideLayout" Target="../slideLayouts/slideLayout3.xml"/><Relationship Id="rId4" Type="http://schemas.openxmlformats.org/officeDocument/2006/relationships/image" Target="../media/image40.png"/></Relationships>
</file>

<file path=ppt/slides/_rels/slide3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7.xml"/><Relationship Id="rId1" Type="http://schemas.openxmlformats.org/officeDocument/2006/relationships/slideLayout" Target="../slideLayouts/slideLayout3.xml"/><Relationship Id="rId4" Type="http://schemas.openxmlformats.org/officeDocument/2006/relationships/image" Target="../media/image43.png"/></Relationships>
</file>

<file path=ppt/slides/_rels/slide3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5"/>
        <p:cNvGrpSpPr/>
        <p:nvPr/>
      </p:nvGrpSpPr>
      <p:grpSpPr>
        <a:xfrm>
          <a:off x="0" y="0"/>
          <a:ext cx="0" cy="0"/>
          <a:chOff x="0" y="0"/>
          <a:chExt cx="0" cy="0"/>
        </a:xfrm>
      </p:grpSpPr>
      <p:sp>
        <p:nvSpPr>
          <p:cNvPr id="56" name="Google Shape;56;p13"/>
          <p:cNvSpPr txBox="1">
            <a:spLocks noGrp="1"/>
          </p:cNvSpPr>
          <p:nvPr>
            <p:ph type="ctrTitle"/>
          </p:nvPr>
        </p:nvSpPr>
        <p:spPr>
          <a:xfrm>
            <a:off x="2099700" y="2571750"/>
            <a:ext cx="4944600" cy="10224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sz="2700"/>
              <a:t>DANA-4830 Term Project</a:t>
            </a:r>
            <a:endParaRPr sz="2700"/>
          </a:p>
        </p:txBody>
      </p:sp>
      <p:sp>
        <p:nvSpPr>
          <p:cNvPr id="57" name="Google Shape;57;p13"/>
          <p:cNvSpPr txBox="1">
            <a:spLocks noGrp="1"/>
          </p:cNvSpPr>
          <p:nvPr>
            <p:ph type="subTitle" idx="1"/>
          </p:nvPr>
        </p:nvSpPr>
        <p:spPr>
          <a:xfrm>
            <a:off x="311700" y="3704401"/>
            <a:ext cx="8520600" cy="1022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b="1" dirty="0"/>
              <a:t>Group 2</a:t>
            </a:r>
            <a:r>
              <a:rPr lang="en" dirty="0"/>
              <a:t>	Florence Cheng		Phuong-Mai Tran</a:t>
            </a:r>
            <a:endParaRPr sz="1200" dirty="0"/>
          </a:p>
          <a:p>
            <a:pPr marL="1828800" lvl="0" indent="0" algn="l" rtl="0">
              <a:spcBef>
                <a:spcPts val="0"/>
              </a:spcBef>
              <a:spcAft>
                <a:spcPts val="0"/>
              </a:spcAft>
              <a:buNone/>
            </a:pPr>
            <a:r>
              <a:rPr lang="en" dirty="0"/>
              <a:t>Andrew Liu			Gene Xia</a:t>
            </a:r>
            <a:endParaRPr dirty="0"/>
          </a:p>
        </p:txBody>
      </p:sp>
      <p:sp>
        <p:nvSpPr>
          <p:cNvPr id="58" name="Google Shape;58;p13"/>
          <p:cNvSpPr txBox="1"/>
          <p:nvPr/>
        </p:nvSpPr>
        <p:spPr>
          <a:xfrm>
            <a:off x="155850" y="952500"/>
            <a:ext cx="8832300" cy="1293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3600">
                <a:latin typeface="Alfa Slab One"/>
                <a:ea typeface="Alfa Slab One"/>
                <a:cs typeface="Alfa Slab One"/>
                <a:sym typeface="Alfa Slab One"/>
              </a:rPr>
              <a:t>An Analysis of Airline Passenger Satisfaction Dataset</a:t>
            </a:r>
            <a:endParaRPr sz="3600">
              <a:latin typeface="Alfa Slab One"/>
              <a:ea typeface="Alfa Slab One"/>
              <a:cs typeface="Alfa Slab One"/>
              <a:sym typeface="Alfa Slab One"/>
            </a:endParaRPr>
          </a:p>
        </p:txBody>
      </p:sp>
      <p:sp>
        <p:nvSpPr>
          <p:cNvPr id="2" name="TextBox 1">
            <a:extLst>
              <a:ext uri="{FF2B5EF4-FFF2-40B4-BE49-F238E27FC236}">
                <a16:creationId xmlns:a16="http://schemas.microsoft.com/office/drawing/2014/main" id="{EBF1CDBE-38FB-EDED-D7F4-2C43F7B9500E}"/>
              </a:ext>
            </a:extLst>
          </p:cNvPr>
          <p:cNvSpPr txBox="1"/>
          <p:nvPr/>
        </p:nvSpPr>
        <p:spPr>
          <a:xfrm>
            <a:off x="77821" y="4835723"/>
            <a:ext cx="8988358" cy="307777"/>
          </a:xfrm>
          <a:prstGeom prst="rect">
            <a:avLst/>
          </a:prstGeom>
          <a:noFill/>
        </p:spPr>
        <p:txBody>
          <a:bodyPr wrap="none" rtlCol="0">
            <a:spAutoFit/>
          </a:bodyPr>
          <a:lstStyle/>
          <a:p>
            <a:r>
              <a:rPr lang="en-CA" b="1" dirty="0"/>
              <a:t>Link to R Code</a:t>
            </a:r>
            <a:r>
              <a:rPr lang="en-CA" dirty="0"/>
              <a:t>: https://colab.research.google.com/drive/1m0RxIADemABp7sZjUjmYTviI7kGeclcL?usp=sharing</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Categorical Variables</a:t>
            </a:r>
            <a:endParaRPr/>
          </a:p>
        </p:txBody>
      </p:sp>
      <p:grpSp>
        <p:nvGrpSpPr>
          <p:cNvPr id="114" name="Google Shape;114;p22"/>
          <p:cNvGrpSpPr/>
          <p:nvPr/>
        </p:nvGrpSpPr>
        <p:grpSpPr>
          <a:xfrm>
            <a:off x="311700" y="1696532"/>
            <a:ext cx="8686842" cy="2084509"/>
            <a:chOff x="-221700" y="1087075"/>
            <a:chExt cx="10205407" cy="2444025"/>
          </a:xfrm>
        </p:grpSpPr>
        <p:pic>
          <p:nvPicPr>
            <p:cNvPr id="115" name="Google Shape;115;p22"/>
            <p:cNvPicPr preferRelativeResize="0"/>
            <p:nvPr/>
          </p:nvPicPr>
          <p:blipFill>
            <a:blip r:embed="rId3">
              <a:alphaModFix/>
            </a:blip>
            <a:stretch>
              <a:fillRect/>
            </a:stretch>
          </p:blipFill>
          <p:spPr>
            <a:xfrm>
              <a:off x="4881350" y="1088353"/>
              <a:ext cx="2551176" cy="2441448"/>
            </a:xfrm>
            <a:prstGeom prst="rect">
              <a:avLst/>
            </a:prstGeom>
            <a:noFill/>
            <a:ln>
              <a:noFill/>
            </a:ln>
          </p:spPr>
        </p:pic>
        <p:pic>
          <p:nvPicPr>
            <p:cNvPr id="116" name="Google Shape;116;p22"/>
            <p:cNvPicPr preferRelativeResize="0"/>
            <p:nvPr/>
          </p:nvPicPr>
          <p:blipFill>
            <a:blip r:embed="rId4">
              <a:alphaModFix/>
            </a:blip>
            <a:stretch>
              <a:fillRect/>
            </a:stretch>
          </p:blipFill>
          <p:spPr>
            <a:xfrm>
              <a:off x="7432531" y="1088364"/>
              <a:ext cx="2551176" cy="2441448"/>
            </a:xfrm>
            <a:prstGeom prst="rect">
              <a:avLst/>
            </a:prstGeom>
            <a:noFill/>
            <a:ln>
              <a:noFill/>
            </a:ln>
          </p:spPr>
        </p:pic>
        <p:pic>
          <p:nvPicPr>
            <p:cNvPr id="117" name="Google Shape;117;p22"/>
            <p:cNvPicPr preferRelativeResize="0"/>
            <p:nvPr/>
          </p:nvPicPr>
          <p:blipFill>
            <a:blip r:embed="rId5">
              <a:alphaModFix/>
            </a:blip>
            <a:stretch>
              <a:fillRect/>
            </a:stretch>
          </p:blipFill>
          <p:spPr>
            <a:xfrm>
              <a:off x="-221700" y="1087075"/>
              <a:ext cx="2551875" cy="2444025"/>
            </a:xfrm>
            <a:prstGeom prst="rect">
              <a:avLst/>
            </a:prstGeom>
            <a:noFill/>
            <a:ln>
              <a:noFill/>
            </a:ln>
          </p:spPr>
        </p:pic>
        <p:pic>
          <p:nvPicPr>
            <p:cNvPr id="118" name="Google Shape;118;p22"/>
            <p:cNvPicPr preferRelativeResize="0"/>
            <p:nvPr/>
          </p:nvPicPr>
          <p:blipFill>
            <a:blip r:embed="rId6">
              <a:alphaModFix/>
            </a:blip>
            <a:stretch>
              <a:fillRect/>
            </a:stretch>
          </p:blipFill>
          <p:spPr>
            <a:xfrm>
              <a:off x="2330165" y="1088362"/>
              <a:ext cx="2551176" cy="2441448"/>
            </a:xfrm>
            <a:prstGeom prst="rect">
              <a:avLst/>
            </a:prstGeom>
            <a:noFill/>
            <a:ln>
              <a:noFill/>
            </a:ln>
          </p:spPr>
        </p:pic>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2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Numerical Variables</a:t>
            </a:r>
            <a:endParaRPr/>
          </a:p>
        </p:txBody>
      </p:sp>
      <p:grpSp>
        <p:nvGrpSpPr>
          <p:cNvPr id="124" name="Google Shape;124;p23"/>
          <p:cNvGrpSpPr/>
          <p:nvPr/>
        </p:nvGrpSpPr>
        <p:grpSpPr>
          <a:xfrm>
            <a:off x="211413" y="1786013"/>
            <a:ext cx="8721185" cy="2084845"/>
            <a:chOff x="469450" y="1123163"/>
            <a:chExt cx="8721185" cy="2084845"/>
          </a:xfrm>
        </p:grpSpPr>
        <p:pic>
          <p:nvPicPr>
            <p:cNvPr id="125" name="Google Shape;125;p23"/>
            <p:cNvPicPr preferRelativeResize="0"/>
            <p:nvPr/>
          </p:nvPicPr>
          <p:blipFill>
            <a:blip r:embed="rId3">
              <a:alphaModFix/>
            </a:blip>
            <a:stretch>
              <a:fillRect/>
            </a:stretch>
          </p:blipFill>
          <p:spPr>
            <a:xfrm>
              <a:off x="469450" y="1123163"/>
              <a:ext cx="2176272" cy="2084832"/>
            </a:xfrm>
            <a:prstGeom prst="rect">
              <a:avLst/>
            </a:prstGeom>
            <a:noFill/>
            <a:ln>
              <a:noFill/>
            </a:ln>
          </p:spPr>
        </p:pic>
        <p:pic>
          <p:nvPicPr>
            <p:cNvPr id="126" name="Google Shape;126;p23"/>
            <p:cNvPicPr preferRelativeResize="0"/>
            <p:nvPr/>
          </p:nvPicPr>
          <p:blipFill>
            <a:blip r:embed="rId4">
              <a:alphaModFix/>
            </a:blip>
            <a:stretch>
              <a:fillRect/>
            </a:stretch>
          </p:blipFill>
          <p:spPr>
            <a:xfrm>
              <a:off x="2686943" y="1124738"/>
              <a:ext cx="2176272" cy="2081651"/>
            </a:xfrm>
            <a:prstGeom prst="rect">
              <a:avLst/>
            </a:prstGeom>
            <a:noFill/>
            <a:ln>
              <a:noFill/>
            </a:ln>
          </p:spPr>
        </p:pic>
        <p:pic>
          <p:nvPicPr>
            <p:cNvPr id="127" name="Google Shape;127;p23"/>
            <p:cNvPicPr preferRelativeResize="0"/>
            <p:nvPr/>
          </p:nvPicPr>
          <p:blipFill>
            <a:blip r:embed="rId5">
              <a:alphaModFix/>
            </a:blip>
            <a:stretch>
              <a:fillRect/>
            </a:stretch>
          </p:blipFill>
          <p:spPr>
            <a:xfrm>
              <a:off x="4863213" y="1123163"/>
              <a:ext cx="2176272" cy="2084833"/>
            </a:xfrm>
            <a:prstGeom prst="rect">
              <a:avLst/>
            </a:prstGeom>
            <a:noFill/>
            <a:ln>
              <a:noFill/>
            </a:ln>
          </p:spPr>
        </p:pic>
        <p:pic>
          <p:nvPicPr>
            <p:cNvPr id="128" name="Google Shape;128;p23"/>
            <p:cNvPicPr preferRelativeResize="0"/>
            <p:nvPr/>
          </p:nvPicPr>
          <p:blipFill>
            <a:blip r:embed="rId6">
              <a:alphaModFix/>
            </a:blip>
            <a:stretch>
              <a:fillRect/>
            </a:stretch>
          </p:blipFill>
          <p:spPr>
            <a:xfrm>
              <a:off x="7014363" y="1123175"/>
              <a:ext cx="2176272" cy="2084832"/>
            </a:xfrm>
            <a:prstGeom prst="rect">
              <a:avLst/>
            </a:prstGeom>
            <a:noFill/>
            <a:ln>
              <a:noFill/>
            </a:ln>
          </p:spPr>
        </p:pic>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2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Rating Variables</a:t>
            </a:r>
            <a:endParaRPr/>
          </a:p>
        </p:txBody>
      </p:sp>
      <p:grpSp>
        <p:nvGrpSpPr>
          <p:cNvPr id="134" name="Google Shape;134;p24"/>
          <p:cNvGrpSpPr/>
          <p:nvPr/>
        </p:nvGrpSpPr>
        <p:grpSpPr>
          <a:xfrm>
            <a:off x="685814" y="1170250"/>
            <a:ext cx="8019093" cy="3840679"/>
            <a:chOff x="304783" y="1017741"/>
            <a:chExt cx="8705052" cy="4169666"/>
          </a:xfrm>
        </p:grpSpPr>
        <p:pic>
          <p:nvPicPr>
            <p:cNvPr id="135" name="Google Shape;135;p24"/>
            <p:cNvPicPr preferRelativeResize="0"/>
            <p:nvPr/>
          </p:nvPicPr>
          <p:blipFill>
            <a:blip r:embed="rId3">
              <a:alphaModFix/>
            </a:blip>
            <a:stretch>
              <a:fillRect/>
            </a:stretch>
          </p:blipFill>
          <p:spPr>
            <a:xfrm>
              <a:off x="304783" y="1017751"/>
              <a:ext cx="2176272" cy="2084832"/>
            </a:xfrm>
            <a:prstGeom prst="rect">
              <a:avLst/>
            </a:prstGeom>
            <a:noFill/>
            <a:ln>
              <a:noFill/>
            </a:ln>
          </p:spPr>
        </p:pic>
        <p:pic>
          <p:nvPicPr>
            <p:cNvPr id="136" name="Google Shape;136;p24"/>
            <p:cNvPicPr preferRelativeResize="0"/>
            <p:nvPr/>
          </p:nvPicPr>
          <p:blipFill>
            <a:blip r:embed="rId4">
              <a:alphaModFix/>
            </a:blip>
            <a:stretch>
              <a:fillRect/>
            </a:stretch>
          </p:blipFill>
          <p:spPr>
            <a:xfrm>
              <a:off x="2481045" y="1017741"/>
              <a:ext cx="2176272" cy="2084832"/>
            </a:xfrm>
            <a:prstGeom prst="rect">
              <a:avLst/>
            </a:prstGeom>
            <a:noFill/>
            <a:ln>
              <a:noFill/>
            </a:ln>
          </p:spPr>
        </p:pic>
        <p:pic>
          <p:nvPicPr>
            <p:cNvPr id="137" name="Google Shape;137;p24"/>
            <p:cNvPicPr preferRelativeResize="0"/>
            <p:nvPr/>
          </p:nvPicPr>
          <p:blipFill>
            <a:blip r:embed="rId5">
              <a:alphaModFix/>
            </a:blip>
            <a:stretch>
              <a:fillRect/>
            </a:stretch>
          </p:blipFill>
          <p:spPr>
            <a:xfrm>
              <a:off x="4623468" y="1017741"/>
              <a:ext cx="2176272" cy="2084832"/>
            </a:xfrm>
            <a:prstGeom prst="rect">
              <a:avLst/>
            </a:prstGeom>
            <a:noFill/>
            <a:ln>
              <a:noFill/>
            </a:ln>
          </p:spPr>
        </p:pic>
        <p:pic>
          <p:nvPicPr>
            <p:cNvPr id="138" name="Google Shape;138;p24"/>
            <p:cNvPicPr preferRelativeResize="0"/>
            <p:nvPr/>
          </p:nvPicPr>
          <p:blipFill>
            <a:blip r:embed="rId6">
              <a:alphaModFix/>
            </a:blip>
            <a:stretch>
              <a:fillRect/>
            </a:stretch>
          </p:blipFill>
          <p:spPr>
            <a:xfrm>
              <a:off x="6799737" y="1017741"/>
              <a:ext cx="2176272" cy="2084832"/>
            </a:xfrm>
            <a:prstGeom prst="rect">
              <a:avLst/>
            </a:prstGeom>
            <a:noFill/>
            <a:ln>
              <a:noFill/>
            </a:ln>
          </p:spPr>
        </p:pic>
        <p:pic>
          <p:nvPicPr>
            <p:cNvPr id="139" name="Google Shape;139;p24"/>
            <p:cNvPicPr preferRelativeResize="0"/>
            <p:nvPr/>
          </p:nvPicPr>
          <p:blipFill>
            <a:blip r:embed="rId7">
              <a:alphaModFix/>
            </a:blip>
            <a:stretch>
              <a:fillRect/>
            </a:stretch>
          </p:blipFill>
          <p:spPr>
            <a:xfrm>
              <a:off x="304785" y="3102575"/>
              <a:ext cx="2176272" cy="2084832"/>
            </a:xfrm>
            <a:prstGeom prst="rect">
              <a:avLst/>
            </a:prstGeom>
            <a:noFill/>
            <a:ln>
              <a:noFill/>
            </a:ln>
          </p:spPr>
        </p:pic>
        <p:pic>
          <p:nvPicPr>
            <p:cNvPr id="140" name="Google Shape;140;p24"/>
            <p:cNvPicPr preferRelativeResize="0"/>
            <p:nvPr/>
          </p:nvPicPr>
          <p:blipFill>
            <a:blip r:embed="rId8">
              <a:alphaModFix/>
            </a:blip>
            <a:stretch>
              <a:fillRect/>
            </a:stretch>
          </p:blipFill>
          <p:spPr>
            <a:xfrm>
              <a:off x="6833563" y="3102563"/>
              <a:ext cx="2176272" cy="2084832"/>
            </a:xfrm>
            <a:prstGeom prst="rect">
              <a:avLst/>
            </a:prstGeom>
            <a:noFill/>
            <a:ln>
              <a:noFill/>
            </a:ln>
          </p:spPr>
        </p:pic>
        <p:pic>
          <p:nvPicPr>
            <p:cNvPr id="141" name="Google Shape;141;p24"/>
            <p:cNvPicPr preferRelativeResize="0"/>
            <p:nvPr/>
          </p:nvPicPr>
          <p:blipFill>
            <a:blip r:embed="rId9">
              <a:alphaModFix/>
            </a:blip>
            <a:stretch>
              <a:fillRect/>
            </a:stretch>
          </p:blipFill>
          <p:spPr>
            <a:xfrm>
              <a:off x="2481050" y="3102563"/>
              <a:ext cx="2176272" cy="2084832"/>
            </a:xfrm>
            <a:prstGeom prst="rect">
              <a:avLst/>
            </a:prstGeom>
            <a:noFill/>
            <a:ln>
              <a:noFill/>
            </a:ln>
          </p:spPr>
        </p:pic>
        <p:pic>
          <p:nvPicPr>
            <p:cNvPr id="142" name="Google Shape;142;p24"/>
            <p:cNvPicPr preferRelativeResize="0"/>
            <p:nvPr/>
          </p:nvPicPr>
          <p:blipFill>
            <a:blip r:embed="rId10">
              <a:alphaModFix/>
            </a:blip>
            <a:stretch>
              <a:fillRect/>
            </a:stretch>
          </p:blipFill>
          <p:spPr>
            <a:xfrm>
              <a:off x="4657313" y="3102563"/>
              <a:ext cx="2176272" cy="2084832"/>
            </a:xfrm>
            <a:prstGeom prst="rect">
              <a:avLst/>
            </a:prstGeom>
            <a:noFill/>
            <a:ln>
              <a:noFill/>
            </a:ln>
          </p:spPr>
        </p:pic>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2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Rating Variables</a:t>
            </a:r>
            <a:endParaRPr/>
          </a:p>
        </p:txBody>
      </p:sp>
      <p:grpSp>
        <p:nvGrpSpPr>
          <p:cNvPr id="148" name="Google Shape;148;p25"/>
          <p:cNvGrpSpPr/>
          <p:nvPr/>
        </p:nvGrpSpPr>
        <p:grpSpPr>
          <a:xfrm>
            <a:off x="1209750" y="1170238"/>
            <a:ext cx="6528812" cy="3840683"/>
            <a:chOff x="600150" y="1170125"/>
            <a:chExt cx="6528812" cy="4169670"/>
          </a:xfrm>
        </p:grpSpPr>
        <p:pic>
          <p:nvPicPr>
            <p:cNvPr id="149" name="Google Shape;149;p25"/>
            <p:cNvPicPr preferRelativeResize="0"/>
            <p:nvPr/>
          </p:nvPicPr>
          <p:blipFill>
            <a:blip r:embed="rId3">
              <a:alphaModFix/>
            </a:blip>
            <a:stretch>
              <a:fillRect/>
            </a:stretch>
          </p:blipFill>
          <p:spPr>
            <a:xfrm>
              <a:off x="600150" y="1170125"/>
              <a:ext cx="2176272" cy="2084833"/>
            </a:xfrm>
            <a:prstGeom prst="rect">
              <a:avLst/>
            </a:prstGeom>
            <a:noFill/>
            <a:ln>
              <a:noFill/>
            </a:ln>
          </p:spPr>
        </p:pic>
        <p:pic>
          <p:nvPicPr>
            <p:cNvPr id="150" name="Google Shape;150;p25"/>
            <p:cNvPicPr preferRelativeResize="0"/>
            <p:nvPr/>
          </p:nvPicPr>
          <p:blipFill>
            <a:blip r:embed="rId4">
              <a:alphaModFix/>
            </a:blip>
            <a:stretch>
              <a:fillRect/>
            </a:stretch>
          </p:blipFill>
          <p:spPr>
            <a:xfrm>
              <a:off x="2776418" y="1170125"/>
              <a:ext cx="2176272" cy="2084832"/>
            </a:xfrm>
            <a:prstGeom prst="rect">
              <a:avLst/>
            </a:prstGeom>
            <a:noFill/>
            <a:ln>
              <a:noFill/>
            </a:ln>
          </p:spPr>
        </p:pic>
        <p:pic>
          <p:nvPicPr>
            <p:cNvPr id="151" name="Google Shape;151;p25"/>
            <p:cNvPicPr preferRelativeResize="0"/>
            <p:nvPr/>
          </p:nvPicPr>
          <p:blipFill>
            <a:blip r:embed="rId5">
              <a:alphaModFix/>
            </a:blip>
            <a:stretch>
              <a:fillRect/>
            </a:stretch>
          </p:blipFill>
          <p:spPr>
            <a:xfrm>
              <a:off x="4952690" y="1170125"/>
              <a:ext cx="2176272" cy="2084832"/>
            </a:xfrm>
            <a:prstGeom prst="rect">
              <a:avLst/>
            </a:prstGeom>
            <a:noFill/>
            <a:ln>
              <a:noFill/>
            </a:ln>
          </p:spPr>
        </p:pic>
        <p:pic>
          <p:nvPicPr>
            <p:cNvPr id="152" name="Google Shape;152;p25"/>
            <p:cNvPicPr preferRelativeResize="0"/>
            <p:nvPr/>
          </p:nvPicPr>
          <p:blipFill>
            <a:blip r:embed="rId6">
              <a:alphaModFix/>
            </a:blip>
            <a:stretch>
              <a:fillRect/>
            </a:stretch>
          </p:blipFill>
          <p:spPr>
            <a:xfrm>
              <a:off x="600150" y="3254958"/>
              <a:ext cx="2176272" cy="2084832"/>
            </a:xfrm>
            <a:prstGeom prst="rect">
              <a:avLst/>
            </a:prstGeom>
            <a:noFill/>
            <a:ln>
              <a:noFill/>
            </a:ln>
          </p:spPr>
        </p:pic>
        <p:pic>
          <p:nvPicPr>
            <p:cNvPr id="153" name="Google Shape;153;p25"/>
            <p:cNvPicPr preferRelativeResize="0"/>
            <p:nvPr/>
          </p:nvPicPr>
          <p:blipFill>
            <a:blip r:embed="rId7">
              <a:alphaModFix/>
            </a:blip>
            <a:stretch>
              <a:fillRect/>
            </a:stretch>
          </p:blipFill>
          <p:spPr>
            <a:xfrm>
              <a:off x="2776425" y="3254963"/>
              <a:ext cx="2176272" cy="2084832"/>
            </a:xfrm>
            <a:prstGeom prst="rect">
              <a:avLst/>
            </a:prstGeom>
            <a:noFill/>
            <a:ln>
              <a:noFill/>
            </a:ln>
          </p:spPr>
        </p:pic>
        <p:pic>
          <p:nvPicPr>
            <p:cNvPr id="154" name="Google Shape;154;p25"/>
            <p:cNvPicPr preferRelativeResize="0"/>
            <p:nvPr/>
          </p:nvPicPr>
          <p:blipFill>
            <a:blip r:embed="rId8">
              <a:alphaModFix/>
            </a:blip>
            <a:stretch>
              <a:fillRect/>
            </a:stretch>
          </p:blipFill>
          <p:spPr>
            <a:xfrm>
              <a:off x="4952688" y="3254963"/>
              <a:ext cx="2176272" cy="2084832"/>
            </a:xfrm>
            <a:prstGeom prst="rect">
              <a:avLst/>
            </a:prstGeom>
            <a:noFill/>
            <a:ln>
              <a:noFill/>
            </a:ln>
          </p:spPr>
        </p:pic>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Correlation</a:t>
            </a:r>
            <a:endParaRPr/>
          </a:p>
        </p:txBody>
      </p:sp>
      <p:sp>
        <p:nvSpPr>
          <p:cNvPr id="160" name="Google Shape;160;p26"/>
          <p:cNvSpPr txBox="1">
            <a:spLocks noGrp="1"/>
          </p:cNvSpPr>
          <p:nvPr>
            <p:ph type="body" idx="1"/>
          </p:nvPr>
        </p:nvSpPr>
        <p:spPr>
          <a:xfrm>
            <a:off x="5643075" y="1368900"/>
            <a:ext cx="2849100" cy="2405700"/>
          </a:xfrm>
          <a:prstGeom prst="rect">
            <a:avLst/>
          </a:prstGeom>
        </p:spPr>
        <p:txBody>
          <a:bodyPr spcFirstLastPara="1" wrap="square" lIns="91425" tIns="91425" rIns="91425" bIns="91425" anchor="t" anchorCtr="0">
            <a:normAutofit fontScale="85000" lnSpcReduction="20000"/>
          </a:bodyPr>
          <a:lstStyle/>
          <a:p>
            <a:pPr marL="0" lvl="0" indent="0" algn="l" rtl="0">
              <a:spcBef>
                <a:spcPts val="0"/>
              </a:spcBef>
              <a:spcAft>
                <a:spcPts val="0"/>
              </a:spcAft>
              <a:buNone/>
            </a:pPr>
            <a:r>
              <a:rPr lang="en"/>
              <a:t>Age, Flight.Distance and Checkin.service are highly independent from other variables </a:t>
            </a:r>
            <a:endParaRPr/>
          </a:p>
          <a:p>
            <a:pPr marL="0" lvl="0" indent="0" algn="l" rtl="0">
              <a:spcBef>
                <a:spcPts val="1200"/>
              </a:spcBef>
              <a:spcAft>
                <a:spcPts val="0"/>
              </a:spcAft>
              <a:buNone/>
            </a:pPr>
            <a:r>
              <a:rPr lang="en"/>
              <a:t>(no coefficient &gt; 0.3)</a:t>
            </a:r>
            <a:endParaRPr/>
          </a:p>
          <a:p>
            <a:pPr marL="0" lvl="0" indent="0" algn="l" rtl="0">
              <a:spcBef>
                <a:spcPts val="1200"/>
              </a:spcBef>
              <a:spcAft>
                <a:spcPts val="0"/>
              </a:spcAft>
              <a:buNone/>
            </a:pPr>
            <a:endParaRPr/>
          </a:p>
          <a:p>
            <a:pPr marL="0" lvl="0" indent="0" algn="l" rtl="0">
              <a:spcBef>
                <a:spcPts val="1200"/>
              </a:spcBef>
              <a:spcAft>
                <a:spcPts val="1200"/>
              </a:spcAft>
              <a:buNone/>
            </a:pPr>
            <a:r>
              <a:rPr lang="en"/>
              <a:t>→ excluded from analysis</a:t>
            </a:r>
            <a:endParaRPr/>
          </a:p>
        </p:txBody>
      </p:sp>
      <p:pic>
        <p:nvPicPr>
          <p:cNvPr id="161" name="Google Shape;161;p26"/>
          <p:cNvPicPr preferRelativeResize="0"/>
          <p:nvPr/>
        </p:nvPicPr>
        <p:blipFill>
          <a:blip r:embed="rId3">
            <a:alphaModFix/>
          </a:blip>
          <a:stretch>
            <a:fillRect/>
          </a:stretch>
        </p:blipFill>
        <p:spPr>
          <a:xfrm>
            <a:off x="717425" y="1109125"/>
            <a:ext cx="3946547" cy="38209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2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Possible Biases</a:t>
            </a:r>
            <a:endParaRPr/>
          </a:p>
        </p:txBody>
      </p:sp>
      <p:sp>
        <p:nvSpPr>
          <p:cNvPr id="167" name="Google Shape;167;p27"/>
          <p:cNvSpPr txBox="1">
            <a:spLocks noGrp="1"/>
          </p:cNvSpPr>
          <p:nvPr>
            <p:ph type="body" idx="1"/>
          </p:nvPr>
        </p:nvSpPr>
        <p:spPr>
          <a:xfrm>
            <a:off x="388850" y="1152475"/>
            <a:ext cx="8520600" cy="3823800"/>
          </a:xfrm>
          <a:prstGeom prst="rect">
            <a:avLst/>
          </a:prstGeom>
        </p:spPr>
        <p:txBody>
          <a:bodyPr spcFirstLastPara="1" wrap="square" lIns="91425" tIns="91425" rIns="91425" bIns="91425" anchor="t" anchorCtr="0">
            <a:noAutofit/>
          </a:bodyPr>
          <a:lstStyle/>
          <a:p>
            <a:pPr marL="457200" lvl="0" indent="-323850" algn="l" rtl="0">
              <a:lnSpc>
                <a:spcPct val="150000"/>
              </a:lnSpc>
              <a:spcBef>
                <a:spcPts val="0"/>
              </a:spcBef>
              <a:spcAft>
                <a:spcPts val="0"/>
              </a:spcAft>
              <a:buSzPts val="1500"/>
              <a:buChar char="●"/>
            </a:pPr>
            <a:r>
              <a:rPr lang="en" sz="1500"/>
              <a:t>Selection bias: clean dataset with no outliers, no information on how data was cleaned or altered.</a:t>
            </a:r>
            <a:endParaRPr sz="1500"/>
          </a:p>
          <a:p>
            <a:pPr marL="457200" lvl="0" indent="-323850" algn="l" rtl="0">
              <a:lnSpc>
                <a:spcPct val="150000"/>
              </a:lnSpc>
              <a:spcBef>
                <a:spcPts val="1000"/>
              </a:spcBef>
              <a:spcAft>
                <a:spcPts val="0"/>
              </a:spcAft>
              <a:buSzPts val="1500"/>
              <a:buChar char="●"/>
            </a:pPr>
            <a:r>
              <a:rPr lang="en" sz="1500"/>
              <a:t>Response bias: passengers might not have been truthful, or factors such as personal preferences, prior experiences, backgrounds, etc. may lead to variation in their ratings.</a:t>
            </a:r>
            <a:endParaRPr sz="1500"/>
          </a:p>
          <a:p>
            <a:pPr marL="457200" lvl="0" indent="-323850" algn="l" rtl="0">
              <a:lnSpc>
                <a:spcPct val="150000"/>
              </a:lnSpc>
              <a:spcBef>
                <a:spcPts val="1000"/>
              </a:spcBef>
              <a:spcAft>
                <a:spcPts val="0"/>
              </a:spcAft>
              <a:buSzPts val="1500"/>
              <a:buChar char="●"/>
            </a:pPr>
            <a:r>
              <a:rPr lang="en" sz="1500"/>
              <a:t>Measurement bias: each passenger might have different interpretation or definition of the features/service they are being asked to rate, no information on how the questions were designed.</a:t>
            </a:r>
            <a:endParaRPr sz="1500"/>
          </a:p>
          <a:p>
            <a:pPr marL="457200" lvl="0" indent="-323850" algn="l" rtl="0">
              <a:lnSpc>
                <a:spcPct val="150000"/>
              </a:lnSpc>
              <a:spcBef>
                <a:spcPts val="1000"/>
              </a:spcBef>
              <a:spcAft>
                <a:spcPts val="1000"/>
              </a:spcAft>
              <a:buSzPts val="1500"/>
              <a:buChar char="●"/>
            </a:pPr>
            <a:r>
              <a:rPr lang="en" sz="1500"/>
              <a:t>Recall bias: no information on when survey was conducted in relation to passengers’ most recent flight with the airline, so they may have trouble remembering their experiences accurately.</a:t>
            </a:r>
            <a:endParaRPr sz="150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2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Project Objectives</a:t>
            </a:r>
            <a:endParaRPr/>
          </a:p>
        </p:txBody>
      </p:sp>
      <p:sp>
        <p:nvSpPr>
          <p:cNvPr id="173" name="Google Shape;173;p28"/>
          <p:cNvSpPr txBox="1">
            <a:spLocks noGrp="1"/>
          </p:cNvSpPr>
          <p:nvPr>
            <p:ph type="body" idx="1"/>
          </p:nvPr>
        </p:nvSpPr>
        <p:spPr>
          <a:xfrm>
            <a:off x="783675" y="1152475"/>
            <a:ext cx="78189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1. Use principal component analysis and factor analysis to investigate the underlying patterns of the dataset and identify the factors that are highly correlated to the satisfaction level of US airline passengers.</a:t>
            </a:r>
            <a:endParaRPr/>
          </a:p>
          <a:p>
            <a:pPr marL="0" lvl="0" indent="0" algn="l" rtl="0">
              <a:spcBef>
                <a:spcPts val="1200"/>
              </a:spcBef>
              <a:spcAft>
                <a:spcPts val="0"/>
              </a:spcAft>
              <a:buNone/>
            </a:pPr>
            <a:r>
              <a:rPr lang="en"/>
              <a:t>2. Predict customers’ level of satisfaction with linear discriminant analysis and compare the result with logistic regression models.</a:t>
            </a:r>
            <a:endParaRPr/>
          </a:p>
          <a:p>
            <a:pPr marL="0" lvl="0" indent="0" algn="l" rtl="0">
              <a:spcBef>
                <a:spcPts val="1200"/>
              </a:spcBef>
              <a:spcAft>
                <a:spcPts val="1200"/>
              </a:spcAft>
              <a:buNone/>
            </a:pPr>
            <a:r>
              <a:rPr lang="en"/>
              <a:t>3. Visualize new components/factors and compare them across different passengers’ profile (gender, customer type, class)</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29"/>
          <p:cNvSpPr txBox="1">
            <a:spLocks noGrp="1"/>
          </p:cNvSpPr>
          <p:nvPr>
            <p:ph type="title"/>
          </p:nvPr>
        </p:nvSpPr>
        <p:spPr>
          <a:xfrm>
            <a:off x="634650" y="526350"/>
            <a:ext cx="7874700" cy="4090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sz="5000"/>
              <a:t>LITERATURE REVIEW</a:t>
            </a:r>
            <a:endParaRPr sz="500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30"/>
          <p:cNvSpPr txBox="1">
            <a:spLocks noGrp="1"/>
          </p:cNvSpPr>
          <p:nvPr>
            <p:ph type="body" idx="1"/>
          </p:nvPr>
        </p:nvSpPr>
        <p:spPr>
          <a:xfrm>
            <a:off x="1048350" y="1107950"/>
            <a:ext cx="7047300" cy="2565900"/>
          </a:xfrm>
          <a:prstGeom prst="rect">
            <a:avLst/>
          </a:prstGeom>
        </p:spPr>
        <p:txBody>
          <a:bodyPr spcFirstLastPara="1" wrap="square" lIns="91425" tIns="91425" rIns="91425" bIns="91425" anchor="t" anchorCtr="0">
            <a:normAutofit lnSpcReduction="10000"/>
          </a:bodyPr>
          <a:lstStyle/>
          <a:p>
            <a:pPr marL="0" lvl="0" indent="0" algn="l" rtl="0">
              <a:spcBef>
                <a:spcPts val="0"/>
              </a:spcBef>
              <a:spcAft>
                <a:spcPts val="0"/>
              </a:spcAft>
              <a:buNone/>
            </a:pPr>
            <a:r>
              <a:rPr lang="en" sz="3000" b="1"/>
              <a:t>Research question</a:t>
            </a:r>
            <a:endParaRPr sz="3000"/>
          </a:p>
          <a:p>
            <a:pPr marL="0" lvl="0" indent="0" algn="l" rtl="0">
              <a:spcBef>
                <a:spcPts val="1200"/>
              </a:spcBef>
              <a:spcAft>
                <a:spcPts val="0"/>
              </a:spcAft>
              <a:buNone/>
            </a:pPr>
            <a:endParaRPr/>
          </a:p>
          <a:p>
            <a:pPr marL="0" lvl="0" indent="0" algn="l" rtl="0">
              <a:lnSpc>
                <a:spcPct val="150000"/>
              </a:lnSpc>
              <a:spcBef>
                <a:spcPts val="1200"/>
              </a:spcBef>
              <a:spcAft>
                <a:spcPts val="1200"/>
              </a:spcAft>
              <a:buNone/>
            </a:pPr>
            <a:r>
              <a:rPr lang="en"/>
              <a:t>Identify the socio-economic characteristics that are significantly correlated with social vulnerability to flooding across 17 Metro Manila cities/municipality.</a:t>
            </a:r>
            <a:endParaRPr/>
          </a:p>
        </p:txBody>
      </p:sp>
      <p:sp>
        <p:nvSpPr>
          <p:cNvPr id="184" name="Google Shape;184;p30"/>
          <p:cNvSpPr txBox="1"/>
          <p:nvPr/>
        </p:nvSpPr>
        <p:spPr>
          <a:xfrm>
            <a:off x="1048350" y="4262650"/>
            <a:ext cx="7303200" cy="5694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 sz="1000">
                <a:latin typeface="Proxima Nova"/>
                <a:ea typeface="Proxima Nova"/>
                <a:cs typeface="Proxima Nova"/>
                <a:sym typeface="Proxima Nova"/>
              </a:rPr>
              <a:t>SEE, J. C. G., &amp; PORIO, E. E. (2015). Assessing Social Vulnerability to Flooding in Metro Manila Using Principal Component Analysis. </a:t>
            </a:r>
            <a:r>
              <a:rPr lang="en" sz="1000" i="1">
                <a:latin typeface="Proxima Nova"/>
                <a:ea typeface="Proxima Nova"/>
                <a:cs typeface="Proxima Nova"/>
                <a:sym typeface="Proxima Nova"/>
              </a:rPr>
              <a:t>Philippine Sociological Review</a:t>
            </a:r>
            <a:r>
              <a:rPr lang="en" sz="1000">
                <a:latin typeface="Proxima Nova"/>
                <a:ea typeface="Proxima Nova"/>
                <a:cs typeface="Proxima Nova"/>
                <a:sym typeface="Proxima Nova"/>
              </a:rPr>
              <a:t>, </a:t>
            </a:r>
            <a:r>
              <a:rPr lang="en" sz="1000" i="1">
                <a:latin typeface="Proxima Nova"/>
                <a:ea typeface="Proxima Nova"/>
                <a:cs typeface="Proxima Nova"/>
                <a:sym typeface="Proxima Nova"/>
              </a:rPr>
              <a:t>63</a:t>
            </a:r>
            <a:r>
              <a:rPr lang="en" sz="1000">
                <a:latin typeface="Proxima Nova"/>
                <a:ea typeface="Proxima Nova"/>
                <a:cs typeface="Proxima Nova"/>
                <a:sym typeface="Proxima Nova"/>
              </a:rPr>
              <a:t>, 53–80. </a:t>
            </a:r>
            <a:r>
              <a:rPr lang="en" sz="1000" u="sng">
                <a:solidFill>
                  <a:schemeClr val="hlink"/>
                </a:solidFill>
                <a:latin typeface="Proxima Nova"/>
                <a:ea typeface="Proxima Nova"/>
                <a:cs typeface="Proxima Nova"/>
                <a:sym typeface="Proxima Nova"/>
                <a:hlinkClick r:id="rId3"/>
              </a:rPr>
              <a:t>http://www.jstor.org/stable/24717187</a:t>
            </a:r>
            <a:endParaRPr sz="1000">
              <a:latin typeface="Proxima Nova"/>
              <a:ea typeface="Proxima Nova"/>
              <a:cs typeface="Proxima Nova"/>
              <a:sym typeface="Proxima Nova"/>
            </a:endParaRPr>
          </a:p>
        </p:txBody>
      </p:sp>
      <p:cxnSp>
        <p:nvCxnSpPr>
          <p:cNvPr id="185" name="Google Shape;185;p30"/>
          <p:cNvCxnSpPr/>
          <p:nvPr/>
        </p:nvCxnSpPr>
        <p:spPr>
          <a:xfrm>
            <a:off x="1135575" y="4163775"/>
            <a:ext cx="3484800" cy="0"/>
          </a:xfrm>
          <a:prstGeom prst="straightConnector1">
            <a:avLst/>
          </a:prstGeom>
          <a:noFill/>
          <a:ln w="19050" cap="flat" cmpd="sng">
            <a:solidFill>
              <a:schemeClr val="dk2"/>
            </a:solidFill>
            <a:prstDash val="solid"/>
            <a:round/>
            <a:headEnd type="none" w="med" len="med"/>
            <a:tailEnd type="none" w="med" len="med"/>
          </a:ln>
        </p:spPr>
      </p:cxn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31"/>
          <p:cNvSpPr txBox="1">
            <a:spLocks noGrp="1"/>
          </p:cNvSpPr>
          <p:nvPr>
            <p:ph type="body" idx="1"/>
          </p:nvPr>
        </p:nvSpPr>
        <p:spPr>
          <a:xfrm>
            <a:off x="690250" y="400800"/>
            <a:ext cx="8142000" cy="3664200"/>
          </a:xfrm>
          <a:prstGeom prst="rect">
            <a:avLst/>
          </a:prstGeom>
        </p:spPr>
        <p:txBody>
          <a:bodyPr spcFirstLastPara="1" wrap="square" lIns="91425" tIns="91425" rIns="91425" bIns="91425" anchor="t" anchorCtr="0">
            <a:normAutofit fontScale="92500" lnSpcReduction="10000"/>
          </a:bodyPr>
          <a:lstStyle/>
          <a:p>
            <a:pPr marL="0" lvl="0" indent="0" algn="l" rtl="0">
              <a:lnSpc>
                <a:spcPct val="150000"/>
              </a:lnSpc>
              <a:spcBef>
                <a:spcPts val="0"/>
              </a:spcBef>
              <a:spcAft>
                <a:spcPts val="0"/>
              </a:spcAft>
              <a:buNone/>
            </a:pPr>
            <a:r>
              <a:rPr lang="en"/>
              <a:t>The study used </a:t>
            </a:r>
            <a:r>
              <a:rPr lang="en" b="1"/>
              <a:t>principal component analysis</a:t>
            </a:r>
            <a:r>
              <a:rPr lang="en"/>
              <a:t> (PCA) to </a:t>
            </a:r>
            <a:r>
              <a:rPr lang="en" b="1"/>
              <a:t>reduce</a:t>
            </a:r>
            <a:r>
              <a:rPr lang="en"/>
              <a:t> and </a:t>
            </a:r>
            <a:r>
              <a:rPr lang="en" b="1"/>
              <a:t>group</a:t>
            </a:r>
            <a:r>
              <a:rPr lang="en"/>
              <a:t> similar variables into component groups. PCA was conducted at </a:t>
            </a:r>
            <a:r>
              <a:rPr lang="en" b="1"/>
              <a:t>3 levels</a:t>
            </a:r>
            <a:r>
              <a:rPr lang="en"/>
              <a:t> of analysis: City Level, Barangay Level (smallest administrative division in Philippine) and Household Level. Each component </a:t>
            </a:r>
            <a:r>
              <a:rPr lang="en" b="1"/>
              <a:t>loading</a:t>
            </a:r>
            <a:r>
              <a:rPr lang="en"/>
              <a:t> was assigned a </a:t>
            </a:r>
            <a:r>
              <a:rPr lang="en" b="1"/>
              <a:t>cardinal direction</a:t>
            </a:r>
            <a:r>
              <a:rPr lang="en"/>
              <a:t>: (+) if the majority of the variables in the component increase vulnerability, (-) if they decrease vulnerability, and absolute value if they have mixed impact.</a:t>
            </a:r>
            <a:endParaRPr/>
          </a:p>
          <a:p>
            <a:pPr marL="0" lvl="0" indent="0" algn="l" rtl="0">
              <a:lnSpc>
                <a:spcPct val="150000"/>
              </a:lnSpc>
              <a:spcBef>
                <a:spcPts val="1200"/>
              </a:spcBef>
              <a:spcAft>
                <a:spcPts val="1200"/>
              </a:spcAft>
              <a:buNone/>
            </a:pPr>
            <a:r>
              <a:rPr lang="en"/>
              <a:t>The study also constructed a </a:t>
            </a:r>
            <a:r>
              <a:rPr lang="en" b="1"/>
              <a:t>Social Vulnerability Index</a:t>
            </a:r>
            <a:r>
              <a:rPr lang="en"/>
              <a:t> using the principal components to </a:t>
            </a:r>
            <a:r>
              <a:rPr lang="en" b="1"/>
              <a:t>rank</a:t>
            </a:r>
            <a:r>
              <a:rPr lang="en"/>
              <a:t> the cities according to their level of vulnerability.</a:t>
            </a:r>
            <a:endParaRPr/>
          </a:p>
        </p:txBody>
      </p:sp>
      <p:sp>
        <p:nvSpPr>
          <p:cNvPr id="191" name="Google Shape;191;p31"/>
          <p:cNvSpPr txBox="1"/>
          <p:nvPr/>
        </p:nvSpPr>
        <p:spPr>
          <a:xfrm>
            <a:off x="1048350" y="4262650"/>
            <a:ext cx="7303200" cy="5694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 sz="1000">
                <a:latin typeface="Proxima Nova"/>
                <a:ea typeface="Proxima Nova"/>
                <a:cs typeface="Proxima Nova"/>
                <a:sym typeface="Proxima Nova"/>
              </a:rPr>
              <a:t>SEE, J. C. G., &amp; PORIO, E. E. (2015). Assessing Social Vulnerability to Flooding in Metro Manila Using Principal Component Analysis. </a:t>
            </a:r>
            <a:r>
              <a:rPr lang="en" sz="1000" i="1">
                <a:latin typeface="Proxima Nova"/>
                <a:ea typeface="Proxima Nova"/>
                <a:cs typeface="Proxima Nova"/>
                <a:sym typeface="Proxima Nova"/>
              </a:rPr>
              <a:t>Philippine Sociological Review</a:t>
            </a:r>
            <a:r>
              <a:rPr lang="en" sz="1000">
                <a:latin typeface="Proxima Nova"/>
                <a:ea typeface="Proxima Nova"/>
                <a:cs typeface="Proxima Nova"/>
                <a:sym typeface="Proxima Nova"/>
              </a:rPr>
              <a:t>, </a:t>
            </a:r>
            <a:r>
              <a:rPr lang="en" sz="1000" i="1">
                <a:latin typeface="Proxima Nova"/>
                <a:ea typeface="Proxima Nova"/>
                <a:cs typeface="Proxima Nova"/>
                <a:sym typeface="Proxima Nova"/>
              </a:rPr>
              <a:t>63</a:t>
            </a:r>
            <a:r>
              <a:rPr lang="en" sz="1000">
                <a:latin typeface="Proxima Nova"/>
                <a:ea typeface="Proxima Nova"/>
                <a:cs typeface="Proxima Nova"/>
                <a:sym typeface="Proxima Nova"/>
              </a:rPr>
              <a:t>, 53–80. </a:t>
            </a:r>
            <a:r>
              <a:rPr lang="en" sz="1000" u="sng">
                <a:solidFill>
                  <a:schemeClr val="hlink"/>
                </a:solidFill>
                <a:latin typeface="Proxima Nova"/>
                <a:ea typeface="Proxima Nova"/>
                <a:cs typeface="Proxima Nova"/>
                <a:sym typeface="Proxima Nova"/>
                <a:hlinkClick r:id="rId3"/>
              </a:rPr>
              <a:t>http://www.jstor.org/stable/24717187</a:t>
            </a:r>
            <a:endParaRPr sz="1000">
              <a:latin typeface="Proxima Nova"/>
              <a:ea typeface="Proxima Nova"/>
              <a:cs typeface="Proxima Nova"/>
              <a:sym typeface="Proxima Nova"/>
            </a:endParaRPr>
          </a:p>
        </p:txBody>
      </p:sp>
      <p:cxnSp>
        <p:nvCxnSpPr>
          <p:cNvPr id="192" name="Google Shape;192;p31"/>
          <p:cNvCxnSpPr/>
          <p:nvPr/>
        </p:nvCxnSpPr>
        <p:spPr>
          <a:xfrm>
            <a:off x="1135575" y="4163775"/>
            <a:ext cx="3484800" cy="0"/>
          </a:xfrm>
          <a:prstGeom prst="straightConnector1">
            <a:avLst/>
          </a:prstGeom>
          <a:noFill/>
          <a:ln w="19050" cap="flat" cmpd="sng">
            <a:solidFill>
              <a:schemeClr val="dk2"/>
            </a:solidFill>
            <a:prstDash val="solid"/>
            <a:round/>
            <a:headEnd type="none" w="med" len="med"/>
            <a:tailEnd type="none" w="med" len="med"/>
          </a:ln>
        </p:spPr>
      </p:cxn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14"/>
          <p:cNvSpPr txBox="1">
            <a:spLocks noGrp="1"/>
          </p:cNvSpPr>
          <p:nvPr>
            <p:ph type="title"/>
          </p:nvPr>
        </p:nvSpPr>
        <p:spPr>
          <a:xfrm>
            <a:off x="265500" y="1375599"/>
            <a:ext cx="4045200" cy="15519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sz="5000"/>
              <a:t>Agenda</a:t>
            </a:r>
            <a:endParaRPr sz="5000"/>
          </a:p>
        </p:txBody>
      </p:sp>
      <p:sp>
        <p:nvSpPr>
          <p:cNvPr id="64" name="Google Shape;64;p14"/>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a:t>Data Collection + Literature Review</a:t>
            </a:r>
            <a:endParaRPr/>
          </a:p>
          <a:p>
            <a:pPr marL="0" lvl="0" indent="0" algn="l" rtl="0">
              <a:spcBef>
                <a:spcPts val="1200"/>
              </a:spcBef>
              <a:spcAft>
                <a:spcPts val="0"/>
              </a:spcAft>
              <a:buNone/>
            </a:pPr>
            <a:r>
              <a:rPr lang="en"/>
              <a:t>PCA +  FA</a:t>
            </a:r>
            <a:endParaRPr/>
          </a:p>
          <a:p>
            <a:pPr marL="0" lvl="0" indent="0" algn="l" rtl="0">
              <a:spcBef>
                <a:spcPts val="1200"/>
              </a:spcBef>
              <a:spcAft>
                <a:spcPts val="0"/>
              </a:spcAft>
              <a:buNone/>
            </a:pPr>
            <a:r>
              <a:rPr lang="en"/>
              <a:t>LDA + Stepwise Regression</a:t>
            </a:r>
            <a:endParaRPr/>
          </a:p>
          <a:p>
            <a:pPr marL="0" lvl="0" indent="0" algn="l" rtl="0">
              <a:spcBef>
                <a:spcPts val="1200"/>
              </a:spcBef>
              <a:spcAft>
                <a:spcPts val="0"/>
              </a:spcAft>
              <a:buNone/>
            </a:pPr>
            <a:r>
              <a:rPr lang="en"/>
              <a:t>CA + Further Statistical Analysis</a:t>
            </a:r>
            <a:endParaRPr/>
          </a:p>
          <a:p>
            <a:pPr marL="0" lvl="0" indent="0" algn="l" rtl="0">
              <a:spcBef>
                <a:spcPts val="1200"/>
              </a:spcBef>
              <a:spcAft>
                <a:spcPts val="0"/>
              </a:spcAft>
              <a:buNone/>
            </a:pPr>
            <a:r>
              <a:rPr lang="en"/>
              <a:t>Conclusion</a:t>
            </a:r>
            <a:endParaRPr/>
          </a:p>
          <a:p>
            <a:pPr marL="0" lvl="0" indent="0" algn="l" rtl="0">
              <a:spcBef>
                <a:spcPts val="1200"/>
              </a:spcBef>
              <a:spcAft>
                <a:spcPts val="1200"/>
              </a:spcAft>
              <a:buNone/>
            </a:pPr>
            <a:r>
              <a:rPr lang="en"/>
              <a:t>Q&amp;A</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32"/>
          <p:cNvSpPr txBox="1">
            <a:spLocks noGrp="1"/>
          </p:cNvSpPr>
          <p:nvPr>
            <p:ph type="body" idx="1"/>
          </p:nvPr>
        </p:nvSpPr>
        <p:spPr>
          <a:xfrm>
            <a:off x="690250" y="645725"/>
            <a:ext cx="8142000" cy="3419100"/>
          </a:xfrm>
          <a:prstGeom prst="rect">
            <a:avLst/>
          </a:prstGeom>
        </p:spPr>
        <p:txBody>
          <a:bodyPr spcFirstLastPara="1" wrap="square" lIns="91425" tIns="91425" rIns="91425" bIns="91425" anchor="t" anchorCtr="0">
            <a:normAutofit lnSpcReduction="10000"/>
          </a:bodyPr>
          <a:lstStyle/>
          <a:p>
            <a:pPr marL="0" lvl="0" indent="0" algn="l" rtl="0">
              <a:lnSpc>
                <a:spcPct val="150000"/>
              </a:lnSpc>
              <a:spcBef>
                <a:spcPts val="0"/>
              </a:spcBef>
              <a:spcAft>
                <a:spcPts val="1200"/>
              </a:spcAft>
              <a:buNone/>
            </a:pPr>
            <a:r>
              <a:rPr lang="en"/>
              <a:t>PCA resulted in 5 components at the City Level, 4 components at the Barangay level and 5 components at the Household Level. Analysis highlighted the multidimensionality of the social vulnerability to flooding. Thus, one indicator alone cannot be used to measure the level of vulnerability, but a combination of indicators is needed. While the statistically significant indicators at the City Level and the Barangay Level were similar, two new components appeared at the Household Level, indicating that different aspects of social vulnerability manifest at different levels of analysis.</a:t>
            </a:r>
            <a:endParaRPr/>
          </a:p>
        </p:txBody>
      </p:sp>
      <p:sp>
        <p:nvSpPr>
          <p:cNvPr id="198" name="Google Shape;198;p32"/>
          <p:cNvSpPr txBox="1"/>
          <p:nvPr/>
        </p:nvSpPr>
        <p:spPr>
          <a:xfrm>
            <a:off x="1048350" y="4262650"/>
            <a:ext cx="7303200" cy="5694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 sz="1000">
                <a:latin typeface="Proxima Nova"/>
                <a:ea typeface="Proxima Nova"/>
                <a:cs typeface="Proxima Nova"/>
                <a:sym typeface="Proxima Nova"/>
              </a:rPr>
              <a:t>SEE, J. C. G., &amp; PORIO, E. E. (2015). Assessing Social Vulnerability to Flooding in Metro Manila Using Principal Component Analysis. </a:t>
            </a:r>
            <a:r>
              <a:rPr lang="en" sz="1000" i="1">
                <a:latin typeface="Proxima Nova"/>
                <a:ea typeface="Proxima Nova"/>
                <a:cs typeface="Proxima Nova"/>
                <a:sym typeface="Proxima Nova"/>
              </a:rPr>
              <a:t>Philippine Sociological Review</a:t>
            </a:r>
            <a:r>
              <a:rPr lang="en" sz="1000">
                <a:latin typeface="Proxima Nova"/>
                <a:ea typeface="Proxima Nova"/>
                <a:cs typeface="Proxima Nova"/>
                <a:sym typeface="Proxima Nova"/>
              </a:rPr>
              <a:t>, </a:t>
            </a:r>
            <a:r>
              <a:rPr lang="en" sz="1000" i="1">
                <a:latin typeface="Proxima Nova"/>
                <a:ea typeface="Proxima Nova"/>
                <a:cs typeface="Proxima Nova"/>
                <a:sym typeface="Proxima Nova"/>
              </a:rPr>
              <a:t>63</a:t>
            </a:r>
            <a:r>
              <a:rPr lang="en" sz="1000">
                <a:latin typeface="Proxima Nova"/>
                <a:ea typeface="Proxima Nova"/>
                <a:cs typeface="Proxima Nova"/>
                <a:sym typeface="Proxima Nova"/>
              </a:rPr>
              <a:t>, 53–80. </a:t>
            </a:r>
            <a:r>
              <a:rPr lang="en" sz="1000" u="sng">
                <a:solidFill>
                  <a:schemeClr val="hlink"/>
                </a:solidFill>
                <a:latin typeface="Proxima Nova"/>
                <a:ea typeface="Proxima Nova"/>
                <a:cs typeface="Proxima Nova"/>
                <a:sym typeface="Proxima Nova"/>
                <a:hlinkClick r:id="rId3"/>
              </a:rPr>
              <a:t>http://www.jstor.org/stable/24717187</a:t>
            </a:r>
            <a:endParaRPr sz="1000">
              <a:latin typeface="Proxima Nova"/>
              <a:ea typeface="Proxima Nova"/>
              <a:cs typeface="Proxima Nova"/>
              <a:sym typeface="Proxima Nova"/>
            </a:endParaRPr>
          </a:p>
        </p:txBody>
      </p:sp>
      <p:cxnSp>
        <p:nvCxnSpPr>
          <p:cNvPr id="199" name="Google Shape;199;p32"/>
          <p:cNvCxnSpPr/>
          <p:nvPr/>
        </p:nvCxnSpPr>
        <p:spPr>
          <a:xfrm>
            <a:off x="1135575" y="4163775"/>
            <a:ext cx="3484800" cy="0"/>
          </a:xfrm>
          <a:prstGeom prst="straightConnector1">
            <a:avLst/>
          </a:prstGeom>
          <a:noFill/>
          <a:ln w="19050" cap="flat" cmpd="sng">
            <a:solidFill>
              <a:schemeClr val="dk2"/>
            </a:solidFill>
            <a:prstDash val="solid"/>
            <a:round/>
            <a:headEnd type="none" w="med" len="med"/>
            <a:tailEnd type="none" w="med" len="med"/>
          </a:ln>
        </p:spPr>
      </p:cxn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03"/>
        <p:cNvGrpSpPr/>
        <p:nvPr/>
      </p:nvGrpSpPr>
      <p:grpSpPr>
        <a:xfrm>
          <a:off x="0" y="0"/>
          <a:ext cx="0" cy="0"/>
          <a:chOff x="0" y="0"/>
          <a:chExt cx="0" cy="0"/>
        </a:xfrm>
      </p:grpSpPr>
      <p:sp>
        <p:nvSpPr>
          <p:cNvPr id="204" name="Google Shape;204;p33"/>
          <p:cNvSpPr txBox="1">
            <a:spLocks noGrp="1"/>
          </p:cNvSpPr>
          <p:nvPr>
            <p:ph type="title"/>
          </p:nvPr>
        </p:nvSpPr>
        <p:spPr>
          <a:xfrm>
            <a:off x="265500" y="1375599"/>
            <a:ext cx="4045200" cy="1551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5000">
                <a:solidFill>
                  <a:schemeClr val="lt1"/>
                </a:solidFill>
              </a:rPr>
              <a:t>ANALYSIS</a:t>
            </a:r>
            <a:endParaRPr sz="5000">
              <a:solidFill>
                <a:schemeClr val="lt1"/>
              </a:solidFill>
              <a:latin typeface="Proxima Nova Semibold"/>
              <a:ea typeface="Proxima Nova Semibold"/>
              <a:cs typeface="Proxima Nova Semibold"/>
              <a:sym typeface="Proxima Nova Semibold"/>
            </a:endParaRPr>
          </a:p>
        </p:txBody>
      </p:sp>
      <p:sp>
        <p:nvSpPr>
          <p:cNvPr id="205" name="Google Shape;205;p33"/>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a:t>Principal Component Analysis</a:t>
            </a:r>
            <a:endParaRPr/>
          </a:p>
          <a:p>
            <a:pPr marL="0" lvl="0" indent="0" algn="l" rtl="0">
              <a:spcBef>
                <a:spcPts val="1200"/>
              </a:spcBef>
              <a:spcAft>
                <a:spcPts val="0"/>
              </a:spcAft>
              <a:buNone/>
            </a:pPr>
            <a:r>
              <a:rPr lang="en"/>
              <a:t>Factor Analysis</a:t>
            </a:r>
            <a:endParaRPr/>
          </a:p>
          <a:p>
            <a:pPr marL="0" lvl="0" indent="0" algn="l" rtl="0">
              <a:spcBef>
                <a:spcPts val="1200"/>
              </a:spcBef>
              <a:spcAft>
                <a:spcPts val="0"/>
              </a:spcAft>
              <a:buNone/>
            </a:pPr>
            <a:r>
              <a:rPr lang="en"/>
              <a:t>Linear Discriminant Analysis</a:t>
            </a:r>
            <a:endParaRPr/>
          </a:p>
          <a:p>
            <a:pPr marL="0" lvl="0" indent="0" algn="l" rtl="0">
              <a:spcBef>
                <a:spcPts val="1200"/>
              </a:spcBef>
              <a:spcAft>
                <a:spcPts val="0"/>
              </a:spcAft>
              <a:buNone/>
            </a:pPr>
            <a:r>
              <a:rPr lang="en"/>
              <a:t>Stepwise Regression</a:t>
            </a:r>
            <a:endParaRPr/>
          </a:p>
          <a:p>
            <a:pPr marL="0" lvl="0" indent="0" algn="l" rtl="0">
              <a:spcBef>
                <a:spcPts val="1200"/>
              </a:spcBef>
              <a:spcAft>
                <a:spcPts val="0"/>
              </a:spcAft>
              <a:buNone/>
            </a:pPr>
            <a:r>
              <a:rPr lang="en"/>
              <a:t>Correspondence Analysis</a:t>
            </a:r>
            <a:endParaRPr/>
          </a:p>
          <a:p>
            <a:pPr marL="0" lvl="0" indent="0" algn="l" rtl="0">
              <a:spcBef>
                <a:spcPts val="1200"/>
              </a:spcBef>
              <a:spcAft>
                <a:spcPts val="1200"/>
              </a:spcAft>
              <a:buNone/>
            </a:pPr>
            <a:r>
              <a:rPr lang="en"/>
              <a:t>Further Statistical Analysis</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3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solidFill>
                  <a:schemeClr val="dk1"/>
                </a:solidFill>
              </a:rPr>
              <a:t>Principal Component Analysis</a:t>
            </a:r>
            <a:endParaRPr>
              <a:solidFill>
                <a:schemeClr val="dk1"/>
              </a:solidFill>
            </a:endParaRPr>
          </a:p>
        </p:txBody>
      </p:sp>
      <p:sp>
        <p:nvSpPr>
          <p:cNvPr id="211" name="Google Shape;211;p34"/>
          <p:cNvSpPr txBox="1">
            <a:spLocks noGrp="1"/>
          </p:cNvSpPr>
          <p:nvPr>
            <p:ph type="body" idx="4294967295"/>
          </p:nvPr>
        </p:nvSpPr>
        <p:spPr>
          <a:xfrm>
            <a:off x="354300" y="1105850"/>
            <a:ext cx="8435400" cy="38319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highlight>
                  <a:srgbClr val="FFFFFF"/>
                </a:highlight>
              </a:rPr>
              <a:t>Analyze which factor(s) make significant contributions to the model</a:t>
            </a:r>
            <a:endParaRPr>
              <a:highlight>
                <a:srgbClr val="FFFFFF"/>
              </a:highlight>
            </a:endParaRPr>
          </a:p>
          <a:p>
            <a:pPr marL="457200" lvl="0" indent="-342900" algn="l" rtl="0">
              <a:spcBef>
                <a:spcPts val="0"/>
              </a:spcBef>
              <a:spcAft>
                <a:spcPts val="0"/>
              </a:spcAft>
              <a:buSzPts val="1800"/>
              <a:buChar char="-"/>
            </a:pPr>
            <a:r>
              <a:rPr lang="en">
                <a:highlight>
                  <a:srgbClr val="FFFFFF"/>
                </a:highlight>
              </a:rPr>
              <a:t>Identify patterns and relationships among the variables, and reduce the dimensionality of the data to a smaller set of meaningful principal components.</a:t>
            </a:r>
            <a:endParaRPr>
              <a:highlight>
                <a:srgbClr val="FFFFFF"/>
              </a:highlight>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3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solidFill>
                  <a:schemeClr val="dk1"/>
                </a:solidFill>
              </a:rPr>
              <a:t>15 variables used in dataset</a:t>
            </a:r>
            <a:endParaRPr>
              <a:solidFill>
                <a:schemeClr val="dk1"/>
              </a:solidFill>
            </a:endParaRPr>
          </a:p>
        </p:txBody>
      </p:sp>
      <p:sp>
        <p:nvSpPr>
          <p:cNvPr id="217" name="Google Shape;217;p35"/>
          <p:cNvSpPr txBox="1">
            <a:spLocks noGrp="1"/>
          </p:cNvSpPr>
          <p:nvPr>
            <p:ph type="body" idx="1"/>
          </p:nvPr>
        </p:nvSpPr>
        <p:spPr>
          <a:xfrm>
            <a:off x="506700" y="1105850"/>
            <a:ext cx="4065300" cy="34590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Inflight.wifi.service</a:t>
            </a:r>
            <a:endParaRPr/>
          </a:p>
          <a:p>
            <a:pPr marL="457200" lvl="0" indent="-342900" algn="l" rtl="0">
              <a:spcBef>
                <a:spcPts val="0"/>
              </a:spcBef>
              <a:spcAft>
                <a:spcPts val="0"/>
              </a:spcAft>
              <a:buSzPts val="1800"/>
              <a:buChar char="-"/>
            </a:pPr>
            <a:r>
              <a:rPr lang="en"/>
              <a:t>Departure.Arrival.time.convenient</a:t>
            </a:r>
            <a:endParaRPr/>
          </a:p>
          <a:p>
            <a:pPr marL="457200" lvl="0" indent="-342900" algn="l" rtl="0">
              <a:spcBef>
                <a:spcPts val="0"/>
              </a:spcBef>
              <a:spcAft>
                <a:spcPts val="0"/>
              </a:spcAft>
              <a:buSzPts val="1800"/>
              <a:buChar char="-"/>
            </a:pPr>
            <a:r>
              <a:rPr lang="en"/>
              <a:t>Ease.of.Online.booking</a:t>
            </a:r>
            <a:endParaRPr/>
          </a:p>
          <a:p>
            <a:pPr marL="457200" lvl="0" indent="-342900" algn="l" rtl="0">
              <a:spcBef>
                <a:spcPts val="0"/>
              </a:spcBef>
              <a:spcAft>
                <a:spcPts val="0"/>
              </a:spcAft>
              <a:buSzPts val="1800"/>
              <a:buChar char="-"/>
            </a:pPr>
            <a:r>
              <a:rPr lang="en"/>
              <a:t>Gate.location</a:t>
            </a:r>
            <a:endParaRPr/>
          </a:p>
          <a:p>
            <a:pPr marL="457200" lvl="0" indent="-342900" algn="l" rtl="0">
              <a:spcBef>
                <a:spcPts val="0"/>
              </a:spcBef>
              <a:spcAft>
                <a:spcPts val="0"/>
              </a:spcAft>
              <a:buSzPts val="1800"/>
              <a:buChar char="-"/>
            </a:pPr>
            <a:r>
              <a:rPr lang="en"/>
              <a:t>Food.and.drink</a:t>
            </a:r>
            <a:endParaRPr/>
          </a:p>
          <a:p>
            <a:pPr marL="457200" lvl="0" indent="-342900" algn="l" rtl="0">
              <a:spcBef>
                <a:spcPts val="0"/>
              </a:spcBef>
              <a:spcAft>
                <a:spcPts val="0"/>
              </a:spcAft>
              <a:buSzPts val="1800"/>
              <a:buChar char="-"/>
            </a:pPr>
            <a:r>
              <a:rPr lang="en"/>
              <a:t>Online.boarding</a:t>
            </a:r>
            <a:endParaRPr/>
          </a:p>
          <a:p>
            <a:pPr marL="457200" lvl="0" indent="-342900" algn="l" rtl="0">
              <a:spcBef>
                <a:spcPts val="0"/>
              </a:spcBef>
              <a:spcAft>
                <a:spcPts val="0"/>
              </a:spcAft>
              <a:buSzPts val="1800"/>
              <a:buChar char="-"/>
            </a:pPr>
            <a:r>
              <a:rPr lang="en"/>
              <a:t>Seat.comfort</a:t>
            </a:r>
            <a:endParaRPr/>
          </a:p>
          <a:p>
            <a:pPr marL="457200" lvl="0" indent="-342900" algn="l" rtl="0">
              <a:spcBef>
                <a:spcPts val="0"/>
              </a:spcBef>
              <a:spcAft>
                <a:spcPts val="0"/>
              </a:spcAft>
              <a:buSzPts val="1800"/>
              <a:buChar char="-"/>
            </a:pPr>
            <a:r>
              <a:rPr lang="en"/>
              <a:t>Inflight.entertainment</a:t>
            </a:r>
            <a:endParaRPr/>
          </a:p>
          <a:p>
            <a:pPr marL="457200" lvl="0" indent="-342900" algn="l" rtl="0">
              <a:spcBef>
                <a:spcPts val="0"/>
              </a:spcBef>
              <a:spcAft>
                <a:spcPts val="0"/>
              </a:spcAft>
              <a:buSzPts val="1800"/>
              <a:buChar char="-"/>
            </a:pPr>
            <a:r>
              <a:rPr lang="en"/>
              <a:t>On.board.service</a:t>
            </a:r>
            <a:endParaRPr/>
          </a:p>
          <a:p>
            <a:pPr marL="457200" lvl="0" indent="-342900" algn="l" rtl="0">
              <a:spcBef>
                <a:spcPts val="0"/>
              </a:spcBef>
              <a:spcAft>
                <a:spcPts val="0"/>
              </a:spcAft>
              <a:buSzPts val="1800"/>
              <a:buChar char="-"/>
            </a:pPr>
            <a:r>
              <a:rPr lang="en"/>
              <a:t>Leg.room.service</a:t>
            </a:r>
            <a:endParaRPr/>
          </a:p>
        </p:txBody>
      </p:sp>
      <p:sp>
        <p:nvSpPr>
          <p:cNvPr id="218" name="Google Shape;218;p35"/>
          <p:cNvSpPr txBox="1"/>
          <p:nvPr/>
        </p:nvSpPr>
        <p:spPr>
          <a:xfrm>
            <a:off x="4661550" y="3392250"/>
            <a:ext cx="3693300" cy="1376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b="1">
                <a:solidFill>
                  <a:schemeClr val="accent4"/>
                </a:solidFill>
                <a:latin typeface="Proxima Nova"/>
                <a:ea typeface="Proxima Nova"/>
                <a:cs typeface="Proxima Nova"/>
                <a:sym typeface="Proxima Nova"/>
              </a:rPr>
              <a:t>Excluded (correlation &lt; 0.3)</a:t>
            </a:r>
            <a:endParaRPr sz="1800" b="1">
              <a:solidFill>
                <a:schemeClr val="accent4"/>
              </a:solidFill>
              <a:latin typeface="Proxima Nova"/>
              <a:ea typeface="Proxima Nova"/>
              <a:cs typeface="Proxima Nova"/>
              <a:sym typeface="Proxima Nova"/>
            </a:endParaRPr>
          </a:p>
          <a:p>
            <a:pPr marL="457200" lvl="0" indent="-342900" algn="l" rtl="0">
              <a:lnSpc>
                <a:spcPct val="115000"/>
              </a:lnSpc>
              <a:spcBef>
                <a:spcPts val="0"/>
              </a:spcBef>
              <a:spcAft>
                <a:spcPts val="0"/>
              </a:spcAft>
              <a:buSzPts val="1800"/>
              <a:buFont typeface="Proxima Nova"/>
              <a:buChar char="-"/>
            </a:pPr>
            <a:r>
              <a:rPr lang="en" sz="1800">
                <a:solidFill>
                  <a:schemeClr val="dk2"/>
                </a:solidFill>
                <a:latin typeface="Proxima Nova"/>
                <a:ea typeface="Proxima Nova"/>
                <a:cs typeface="Proxima Nova"/>
                <a:sym typeface="Proxima Nova"/>
              </a:rPr>
              <a:t>Age</a:t>
            </a:r>
            <a:endParaRPr sz="1800">
              <a:solidFill>
                <a:schemeClr val="dk2"/>
              </a:solidFill>
              <a:latin typeface="Proxima Nova"/>
              <a:ea typeface="Proxima Nova"/>
              <a:cs typeface="Proxima Nova"/>
              <a:sym typeface="Proxima Nova"/>
            </a:endParaRPr>
          </a:p>
          <a:p>
            <a:pPr marL="457200" lvl="0" indent="-342900" algn="l" rtl="0">
              <a:lnSpc>
                <a:spcPct val="115000"/>
              </a:lnSpc>
              <a:spcBef>
                <a:spcPts val="0"/>
              </a:spcBef>
              <a:spcAft>
                <a:spcPts val="0"/>
              </a:spcAft>
              <a:buSzPts val="1800"/>
              <a:buFont typeface="Proxima Nova"/>
              <a:buChar char="-"/>
            </a:pPr>
            <a:r>
              <a:rPr lang="en" sz="1800">
                <a:solidFill>
                  <a:schemeClr val="dk2"/>
                </a:solidFill>
                <a:latin typeface="Proxima Nova"/>
                <a:ea typeface="Proxima Nova"/>
                <a:cs typeface="Proxima Nova"/>
                <a:sym typeface="Proxima Nova"/>
              </a:rPr>
              <a:t>Flight.Distance</a:t>
            </a:r>
            <a:endParaRPr sz="1800">
              <a:solidFill>
                <a:schemeClr val="dk2"/>
              </a:solidFill>
              <a:latin typeface="Proxima Nova"/>
              <a:ea typeface="Proxima Nova"/>
              <a:cs typeface="Proxima Nova"/>
              <a:sym typeface="Proxima Nova"/>
            </a:endParaRPr>
          </a:p>
          <a:p>
            <a:pPr marL="457200" lvl="0" indent="-342900" algn="l" rtl="0">
              <a:lnSpc>
                <a:spcPct val="115000"/>
              </a:lnSpc>
              <a:spcBef>
                <a:spcPts val="0"/>
              </a:spcBef>
              <a:spcAft>
                <a:spcPts val="0"/>
              </a:spcAft>
              <a:buClr>
                <a:schemeClr val="dk2"/>
              </a:buClr>
              <a:buSzPts val="1800"/>
              <a:buFont typeface="Proxima Nova"/>
              <a:buChar char="-"/>
            </a:pPr>
            <a:r>
              <a:rPr lang="en" sz="1800">
                <a:solidFill>
                  <a:schemeClr val="dk2"/>
                </a:solidFill>
                <a:latin typeface="Proxima Nova"/>
                <a:ea typeface="Proxima Nova"/>
                <a:cs typeface="Proxima Nova"/>
                <a:sym typeface="Proxima Nova"/>
              </a:rPr>
              <a:t>Checkin.service</a:t>
            </a:r>
            <a:endParaRPr sz="1800">
              <a:solidFill>
                <a:schemeClr val="dk2"/>
              </a:solidFill>
              <a:latin typeface="Proxima Nova"/>
              <a:ea typeface="Proxima Nova"/>
              <a:cs typeface="Proxima Nova"/>
              <a:sym typeface="Proxima Nova"/>
            </a:endParaRPr>
          </a:p>
        </p:txBody>
      </p:sp>
      <p:sp>
        <p:nvSpPr>
          <p:cNvPr id="219" name="Google Shape;219;p35"/>
          <p:cNvSpPr txBox="1">
            <a:spLocks noGrp="1"/>
          </p:cNvSpPr>
          <p:nvPr>
            <p:ph type="body" idx="1"/>
          </p:nvPr>
        </p:nvSpPr>
        <p:spPr>
          <a:xfrm>
            <a:off x="4640850" y="1105850"/>
            <a:ext cx="3734700" cy="21201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Baggage.handling</a:t>
            </a:r>
            <a:endParaRPr/>
          </a:p>
          <a:p>
            <a:pPr marL="457200" lvl="0" indent="-342900" algn="l" rtl="0">
              <a:spcBef>
                <a:spcPts val="0"/>
              </a:spcBef>
              <a:spcAft>
                <a:spcPts val="0"/>
              </a:spcAft>
              <a:buSzPts val="1800"/>
              <a:buChar char="-"/>
            </a:pPr>
            <a:r>
              <a:rPr lang="en"/>
              <a:t>Inflight.service</a:t>
            </a:r>
            <a:endParaRPr/>
          </a:p>
          <a:p>
            <a:pPr marL="457200" lvl="0" indent="-342900" algn="l" rtl="0">
              <a:spcBef>
                <a:spcPts val="0"/>
              </a:spcBef>
              <a:spcAft>
                <a:spcPts val="0"/>
              </a:spcAft>
              <a:buSzPts val="1800"/>
              <a:buChar char="-"/>
            </a:pPr>
            <a:r>
              <a:rPr lang="en"/>
              <a:t>Cleanliness</a:t>
            </a:r>
            <a:endParaRPr/>
          </a:p>
          <a:p>
            <a:pPr marL="457200" lvl="0" indent="-342900" algn="l" rtl="0">
              <a:spcBef>
                <a:spcPts val="0"/>
              </a:spcBef>
              <a:spcAft>
                <a:spcPts val="0"/>
              </a:spcAft>
              <a:buSzPts val="1800"/>
              <a:buChar char="-"/>
            </a:pPr>
            <a:r>
              <a:rPr lang="en"/>
              <a:t>Departure.Delay.in.Minutes</a:t>
            </a:r>
            <a:endParaRPr/>
          </a:p>
          <a:p>
            <a:pPr marL="457200" lvl="0" indent="-342900" algn="l" rtl="0">
              <a:spcBef>
                <a:spcPts val="0"/>
              </a:spcBef>
              <a:spcAft>
                <a:spcPts val="0"/>
              </a:spcAft>
              <a:buSzPts val="1800"/>
              <a:buChar char="-"/>
            </a:pPr>
            <a:r>
              <a:rPr lang="en"/>
              <a:t>Arrival.Delay.in.Minutes</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p36"/>
          <p:cNvSpPr txBox="1">
            <a:spLocks noGrp="1"/>
          </p:cNvSpPr>
          <p:nvPr>
            <p:ph type="title"/>
          </p:nvPr>
        </p:nvSpPr>
        <p:spPr>
          <a:xfrm>
            <a:off x="254950" y="411375"/>
            <a:ext cx="2995500" cy="963900"/>
          </a:xfrm>
          <a:prstGeom prst="rect">
            <a:avLst/>
          </a:prstGeom>
        </p:spPr>
        <p:txBody>
          <a:bodyPr spcFirstLastPara="1" wrap="square" lIns="91425" tIns="91425" rIns="91425" bIns="91425" anchor="b" anchorCtr="0">
            <a:normAutofit fontScale="90000"/>
          </a:bodyPr>
          <a:lstStyle/>
          <a:p>
            <a:pPr marL="0" lvl="0" indent="0" algn="l" rtl="0">
              <a:spcBef>
                <a:spcPts val="0"/>
              </a:spcBef>
              <a:spcAft>
                <a:spcPts val="0"/>
              </a:spcAft>
              <a:buNone/>
            </a:pPr>
            <a:r>
              <a:rPr lang="en" sz="2600">
                <a:solidFill>
                  <a:schemeClr val="dk1"/>
                </a:solidFill>
              </a:rPr>
              <a:t>Optimal Number of Components</a:t>
            </a:r>
            <a:endParaRPr sz="2600">
              <a:solidFill>
                <a:schemeClr val="dk1"/>
              </a:solidFill>
            </a:endParaRPr>
          </a:p>
          <a:p>
            <a:pPr marL="0" lvl="0" indent="0" algn="l" rtl="0">
              <a:spcBef>
                <a:spcPts val="0"/>
              </a:spcBef>
              <a:spcAft>
                <a:spcPts val="0"/>
              </a:spcAft>
              <a:buNone/>
            </a:pPr>
            <a:endParaRPr/>
          </a:p>
        </p:txBody>
      </p:sp>
      <p:sp>
        <p:nvSpPr>
          <p:cNvPr id="225" name="Google Shape;225;p36"/>
          <p:cNvSpPr txBox="1">
            <a:spLocks noGrp="1"/>
          </p:cNvSpPr>
          <p:nvPr>
            <p:ph type="body" idx="1"/>
          </p:nvPr>
        </p:nvSpPr>
        <p:spPr>
          <a:xfrm>
            <a:off x="4066150" y="313425"/>
            <a:ext cx="4647000" cy="1159800"/>
          </a:xfrm>
          <a:prstGeom prst="rect">
            <a:avLst/>
          </a:prstGeom>
        </p:spPr>
        <p:txBody>
          <a:bodyPr spcFirstLastPara="1" wrap="square" lIns="91425" tIns="91425" rIns="91425" bIns="91425" anchor="t" anchorCtr="0">
            <a:noAutofit/>
          </a:bodyPr>
          <a:lstStyle/>
          <a:p>
            <a:pPr marL="0" lvl="0" indent="0" algn="l" rtl="0">
              <a:lnSpc>
                <a:spcPct val="135714"/>
              </a:lnSpc>
              <a:spcBef>
                <a:spcPts val="0"/>
              </a:spcBef>
              <a:spcAft>
                <a:spcPts val="0"/>
              </a:spcAft>
              <a:buNone/>
            </a:pPr>
            <a:r>
              <a:rPr lang="en" sz="1400">
                <a:highlight>
                  <a:srgbClr val="FFFFFE"/>
                </a:highlight>
              </a:rPr>
              <a:t>3 approaches to determine optimal number of PCA: </a:t>
            </a:r>
            <a:endParaRPr sz="1400">
              <a:highlight>
                <a:srgbClr val="FFFFFE"/>
              </a:highlight>
            </a:endParaRPr>
          </a:p>
          <a:p>
            <a:pPr marL="457200" lvl="0" indent="-317500" algn="l" rtl="0">
              <a:lnSpc>
                <a:spcPct val="135714"/>
              </a:lnSpc>
              <a:spcBef>
                <a:spcPts val="0"/>
              </a:spcBef>
              <a:spcAft>
                <a:spcPts val="0"/>
              </a:spcAft>
              <a:buSzPts val="1400"/>
              <a:buChar char="-"/>
            </a:pPr>
            <a:r>
              <a:rPr lang="en" sz="1400">
                <a:highlight>
                  <a:srgbClr val="FFFFFE"/>
                </a:highlight>
              </a:rPr>
              <a:t>ScreePlots</a:t>
            </a:r>
            <a:endParaRPr sz="1400">
              <a:highlight>
                <a:srgbClr val="FFFFFE"/>
              </a:highlight>
            </a:endParaRPr>
          </a:p>
          <a:p>
            <a:pPr marL="457200" lvl="0" indent="-317500" algn="l" rtl="0">
              <a:lnSpc>
                <a:spcPct val="135714"/>
              </a:lnSpc>
              <a:spcBef>
                <a:spcPts val="0"/>
              </a:spcBef>
              <a:spcAft>
                <a:spcPts val="0"/>
              </a:spcAft>
              <a:buSzPts val="1400"/>
              <a:buChar char="-"/>
            </a:pPr>
            <a:r>
              <a:rPr lang="en" sz="1400">
                <a:highlight>
                  <a:srgbClr val="FFFFFE"/>
                </a:highlight>
              </a:rPr>
              <a:t>Total Variation</a:t>
            </a:r>
            <a:endParaRPr sz="1400">
              <a:highlight>
                <a:srgbClr val="FFFFFE"/>
              </a:highlight>
            </a:endParaRPr>
          </a:p>
          <a:p>
            <a:pPr marL="457200" lvl="0" indent="-317500" algn="l" rtl="0">
              <a:lnSpc>
                <a:spcPct val="135714"/>
              </a:lnSpc>
              <a:spcBef>
                <a:spcPts val="0"/>
              </a:spcBef>
              <a:spcAft>
                <a:spcPts val="0"/>
              </a:spcAft>
              <a:buSzPts val="1400"/>
              <a:buChar char="-"/>
            </a:pPr>
            <a:r>
              <a:rPr lang="en" sz="1400">
                <a:highlight>
                  <a:srgbClr val="FFFFFE"/>
                </a:highlight>
              </a:rPr>
              <a:t>Kaiser Criterion</a:t>
            </a:r>
            <a:endParaRPr sz="1400"/>
          </a:p>
        </p:txBody>
      </p:sp>
      <p:pic>
        <p:nvPicPr>
          <p:cNvPr id="226" name="Google Shape;226;p36"/>
          <p:cNvPicPr preferRelativeResize="0"/>
          <p:nvPr/>
        </p:nvPicPr>
        <p:blipFill>
          <a:blip r:embed="rId3">
            <a:alphaModFix/>
          </a:blip>
          <a:stretch>
            <a:fillRect/>
          </a:stretch>
        </p:blipFill>
        <p:spPr>
          <a:xfrm>
            <a:off x="506505" y="1206350"/>
            <a:ext cx="3474720" cy="3463138"/>
          </a:xfrm>
          <a:prstGeom prst="rect">
            <a:avLst/>
          </a:prstGeom>
          <a:noFill/>
          <a:ln>
            <a:noFill/>
          </a:ln>
        </p:spPr>
      </p:pic>
      <p:pic>
        <p:nvPicPr>
          <p:cNvPr id="227" name="Google Shape;227;p36"/>
          <p:cNvPicPr preferRelativeResize="0"/>
          <p:nvPr/>
        </p:nvPicPr>
        <p:blipFill>
          <a:blip r:embed="rId4">
            <a:alphaModFix/>
          </a:blip>
          <a:stretch>
            <a:fillRect/>
          </a:stretch>
        </p:blipFill>
        <p:spPr>
          <a:xfrm>
            <a:off x="4650873" y="1976600"/>
            <a:ext cx="2121408" cy="2692907"/>
          </a:xfrm>
          <a:prstGeom prst="rect">
            <a:avLst/>
          </a:prstGeom>
          <a:noFill/>
          <a:ln>
            <a:noFill/>
          </a:ln>
        </p:spPr>
      </p:pic>
      <p:pic>
        <p:nvPicPr>
          <p:cNvPr id="228" name="Google Shape;228;p36"/>
          <p:cNvPicPr preferRelativeResize="0"/>
          <p:nvPr/>
        </p:nvPicPr>
        <p:blipFill>
          <a:blip r:embed="rId5">
            <a:alphaModFix/>
          </a:blip>
          <a:stretch>
            <a:fillRect/>
          </a:stretch>
        </p:blipFill>
        <p:spPr>
          <a:xfrm>
            <a:off x="7124757" y="1777550"/>
            <a:ext cx="1417320" cy="2815742"/>
          </a:xfrm>
          <a:prstGeom prst="rect">
            <a:avLst/>
          </a:prstGeom>
          <a:noFill/>
          <a:ln>
            <a:noFill/>
          </a:ln>
        </p:spPr>
      </p:pic>
      <p:sp>
        <p:nvSpPr>
          <p:cNvPr id="229" name="Google Shape;229;p36"/>
          <p:cNvSpPr txBox="1">
            <a:spLocks noGrp="1"/>
          </p:cNvSpPr>
          <p:nvPr>
            <p:ph type="body" idx="1"/>
          </p:nvPr>
        </p:nvSpPr>
        <p:spPr>
          <a:xfrm>
            <a:off x="1467463" y="4669500"/>
            <a:ext cx="1248000" cy="365700"/>
          </a:xfrm>
          <a:prstGeom prst="rect">
            <a:avLst/>
          </a:prstGeom>
        </p:spPr>
        <p:txBody>
          <a:bodyPr spcFirstLastPara="1" wrap="square" lIns="91425" tIns="91425" rIns="91425" bIns="91425" anchor="t" anchorCtr="0">
            <a:normAutofit fontScale="25000" lnSpcReduction="20000"/>
          </a:bodyPr>
          <a:lstStyle/>
          <a:p>
            <a:pPr marL="0" lvl="0" indent="0" algn="ctr" rtl="0">
              <a:spcBef>
                <a:spcPts val="0"/>
              </a:spcBef>
              <a:spcAft>
                <a:spcPts val="1200"/>
              </a:spcAft>
              <a:buNone/>
            </a:pPr>
            <a:r>
              <a:rPr lang="en" sz="1000"/>
              <a:t>Scree plot</a:t>
            </a:r>
            <a:endParaRPr sz="1000"/>
          </a:p>
        </p:txBody>
      </p:sp>
      <p:sp>
        <p:nvSpPr>
          <p:cNvPr id="230" name="Google Shape;230;p36"/>
          <p:cNvSpPr txBox="1">
            <a:spLocks noGrp="1"/>
          </p:cNvSpPr>
          <p:nvPr>
            <p:ph type="body" idx="1"/>
          </p:nvPr>
        </p:nvSpPr>
        <p:spPr>
          <a:xfrm>
            <a:off x="5087563" y="4669500"/>
            <a:ext cx="1248000" cy="365700"/>
          </a:xfrm>
          <a:prstGeom prst="rect">
            <a:avLst/>
          </a:prstGeom>
        </p:spPr>
        <p:txBody>
          <a:bodyPr spcFirstLastPara="1" wrap="square" lIns="91425" tIns="91425" rIns="91425" bIns="91425" anchor="t" anchorCtr="0">
            <a:normAutofit fontScale="25000" lnSpcReduction="20000"/>
          </a:bodyPr>
          <a:lstStyle/>
          <a:p>
            <a:pPr marL="0" lvl="0" indent="0" algn="ctr" rtl="0">
              <a:spcBef>
                <a:spcPts val="0"/>
              </a:spcBef>
              <a:spcAft>
                <a:spcPts val="1200"/>
              </a:spcAft>
              <a:buNone/>
            </a:pPr>
            <a:r>
              <a:rPr lang="en" sz="1000"/>
              <a:t>Total variance</a:t>
            </a:r>
            <a:endParaRPr sz="1000"/>
          </a:p>
        </p:txBody>
      </p:sp>
      <p:sp>
        <p:nvSpPr>
          <p:cNvPr id="231" name="Google Shape;231;p36"/>
          <p:cNvSpPr txBox="1">
            <a:spLocks noGrp="1"/>
          </p:cNvSpPr>
          <p:nvPr>
            <p:ph type="body" idx="1"/>
          </p:nvPr>
        </p:nvSpPr>
        <p:spPr>
          <a:xfrm>
            <a:off x="7209400" y="4669500"/>
            <a:ext cx="1248000" cy="365700"/>
          </a:xfrm>
          <a:prstGeom prst="rect">
            <a:avLst/>
          </a:prstGeom>
        </p:spPr>
        <p:txBody>
          <a:bodyPr spcFirstLastPara="1" wrap="square" lIns="91425" tIns="91425" rIns="91425" bIns="91425" anchor="t" anchorCtr="0">
            <a:normAutofit fontScale="25000" lnSpcReduction="20000"/>
          </a:bodyPr>
          <a:lstStyle/>
          <a:p>
            <a:pPr marL="0" lvl="0" indent="0" algn="ctr" rtl="0">
              <a:spcBef>
                <a:spcPts val="0"/>
              </a:spcBef>
              <a:spcAft>
                <a:spcPts val="1200"/>
              </a:spcAft>
              <a:buNone/>
            </a:pPr>
            <a:r>
              <a:rPr lang="en" sz="1000"/>
              <a:t>Kaiser criterion</a:t>
            </a:r>
            <a:endParaRPr sz="100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37"/>
          <p:cNvSpPr txBox="1">
            <a:spLocks noGrp="1"/>
          </p:cNvSpPr>
          <p:nvPr>
            <p:ph type="title"/>
          </p:nvPr>
        </p:nvSpPr>
        <p:spPr>
          <a:xfrm>
            <a:off x="311700" y="216325"/>
            <a:ext cx="2808000" cy="7557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solidFill>
                  <a:schemeClr val="dk1"/>
                </a:solidFill>
              </a:rPr>
              <a:t>Loadings</a:t>
            </a:r>
            <a:endParaRPr/>
          </a:p>
        </p:txBody>
      </p:sp>
      <p:sp>
        <p:nvSpPr>
          <p:cNvPr id="237" name="Google Shape;237;p37"/>
          <p:cNvSpPr txBox="1">
            <a:spLocks noGrp="1"/>
          </p:cNvSpPr>
          <p:nvPr>
            <p:ph type="body" idx="1"/>
          </p:nvPr>
        </p:nvSpPr>
        <p:spPr>
          <a:xfrm>
            <a:off x="311700" y="1210625"/>
            <a:ext cx="3250200" cy="30780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400" b="1"/>
              <a:t>Highly-correlated groups:</a:t>
            </a:r>
            <a:endParaRPr sz="1400" b="1"/>
          </a:p>
          <a:p>
            <a:pPr marL="0" lvl="0" indent="0" algn="l" rtl="0">
              <a:spcBef>
                <a:spcPts val="1200"/>
              </a:spcBef>
              <a:spcAft>
                <a:spcPts val="0"/>
              </a:spcAft>
              <a:buNone/>
            </a:pPr>
            <a:r>
              <a:rPr lang="en" sz="1400">
                <a:highlight>
                  <a:srgbClr val="FFFFFF"/>
                </a:highlight>
              </a:rPr>
              <a:t>PC1: Inflight.entertainment, Cleanliness and Seat.comfort</a:t>
            </a:r>
            <a:endParaRPr sz="1400">
              <a:highlight>
                <a:srgbClr val="FFFFFF"/>
              </a:highlight>
            </a:endParaRPr>
          </a:p>
          <a:p>
            <a:pPr marL="0" lvl="0" indent="0" algn="l" rtl="0">
              <a:spcBef>
                <a:spcPts val="1200"/>
              </a:spcBef>
              <a:spcAft>
                <a:spcPts val="0"/>
              </a:spcAft>
              <a:buNone/>
            </a:pPr>
            <a:r>
              <a:rPr lang="en" sz="1400">
                <a:highlight>
                  <a:srgbClr val="FFFFFF"/>
                </a:highlight>
              </a:rPr>
              <a:t>PC2: Gate.location, Ease.of.Online.booking, Inflight.wifi.service and Departure.Arrival.time.convenient</a:t>
            </a:r>
            <a:endParaRPr sz="1400">
              <a:highlight>
                <a:srgbClr val="FFFFFF"/>
              </a:highlight>
            </a:endParaRPr>
          </a:p>
          <a:p>
            <a:pPr marL="0" lvl="0" indent="0" algn="l" rtl="0">
              <a:spcBef>
                <a:spcPts val="1200"/>
              </a:spcBef>
              <a:spcAft>
                <a:spcPts val="1200"/>
              </a:spcAft>
              <a:buNone/>
            </a:pPr>
            <a:r>
              <a:rPr lang="en" sz="1400">
                <a:highlight>
                  <a:srgbClr val="FFFFFF"/>
                </a:highlight>
              </a:rPr>
              <a:t>PC4: Departure.Delay.in.Minutes, Arrival.Delay.in.Minutes</a:t>
            </a:r>
            <a:endParaRPr sz="1400">
              <a:highlight>
                <a:srgbClr val="FFFFFF"/>
              </a:highlight>
            </a:endParaRPr>
          </a:p>
        </p:txBody>
      </p:sp>
      <p:pic>
        <p:nvPicPr>
          <p:cNvPr id="238" name="Google Shape;238;p37"/>
          <p:cNvPicPr preferRelativeResize="0"/>
          <p:nvPr/>
        </p:nvPicPr>
        <p:blipFill>
          <a:blip r:embed="rId3">
            <a:alphaModFix/>
          </a:blip>
          <a:stretch>
            <a:fillRect/>
          </a:stretch>
        </p:blipFill>
        <p:spPr>
          <a:xfrm>
            <a:off x="3702600" y="822025"/>
            <a:ext cx="5277300" cy="3499461"/>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Google Shape;243;p38"/>
          <p:cNvSpPr txBox="1">
            <a:spLocks noGrp="1"/>
          </p:cNvSpPr>
          <p:nvPr>
            <p:ph type="title"/>
          </p:nvPr>
        </p:nvSpPr>
        <p:spPr>
          <a:xfrm>
            <a:off x="311700" y="63925"/>
            <a:ext cx="3369300" cy="7557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solidFill>
                  <a:schemeClr val="dk1"/>
                </a:solidFill>
              </a:rPr>
              <a:t>Varimax Rotation</a:t>
            </a:r>
            <a:endParaRPr/>
          </a:p>
        </p:txBody>
      </p:sp>
      <p:sp>
        <p:nvSpPr>
          <p:cNvPr id="244" name="Google Shape;244;p38"/>
          <p:cNvSpPr txBox="1">
            <a:spLocks noGrp="1"/>
          </p:cNvSpPr>
          <p:nvPr>
            <p:ph type="body" idx="1"/>
          </p:nvPr>
        </p:nvSpPr>
        <p:spPr>
          <a:xfrm>
            <a:off x="464100" y="1353025"/>
            <a:ext cx="4039200" cy="3504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300" b="1">
                <a:highlight>
                  <a:srgbClr val="FFFFFF"/>
                </a:highlight>
              </a:rPr>
              <a:t>Consider loading = 0.6 as cutoff point</a:t>
            </a:r>
            <a:endParaRPr sz="1300" b="1">
              <a:highlight>
                <a:srgbClr val="FFFFFF"/>
              </a:highlight>
            </a:endParaRPr>
          </a:p>
          <a:p>
            <a:pPr marL="0" lvl="0" indent="0" algn="l" rtl="0">
              <a:spcBef>
                <a:spcPts val="1200"/>
              </a:spcBef>
              <a:spcAft>
                <a:spcPts val="0"/>
              </a:spcAft>
              <a:buNone/>
            </a:pPr>
            <a:r>
              <a:rPr lang="en" sz="1300" b="1">
                <a:highlight>
                  <a:srgbClr val="FFFFFF"/>
                </a:highlight>
              </a:rPr>
              <a:t>Group 1: In-flight experience</a:t>
            </a:r>
            <a:endParaRPr sz="1300" b="1">
              <a:highlight>
                <a:srgbClr val="FFFFFF"/>
              </a:highlight>
            </a:endParaRPr>
          </a:p>
          <a:p>
            <a:pPr marL="0" lvl="0" indent="0" algn="l" rtl="0">
              <a:spcBef>
                <a:spcPts val="0"/>
              </a:spcBef>
              <a:spcAft>
                <a:spcPts val="0"/>
              </a:spcAft>
              <a:buNone/>
            </a:pPr>
            <a:r>
              <a:rPr lang="en" sz="1300">
                <a:highlight>
                  <a:srgbClr val="FFFFFF"/>
                </a:highlight>
              </a:rPr>
              <a:t>Inflight.entertainment, Cleanliness, Seat.comfort and Food.and.drink</a:t>
            </a:r>
            <a:endParaRPr sz="1300">
              <a:highlight>
                <a:srgbClr val="FFFFFF"/>
              </a:highlight>
            </a:endParaRPr>
          </a:p>
          <a:p>
            <a:pPr marL="0" lvl="0" indent="0" algn="l" rtl="0">
              <a:spcBef>
                <a:spcPts val="1200"/>
              </a:spcBef>
              <a:spcAft>
                <a:spcPts val="0"/>
              </a:spcAft>
              <a:buNone/>
            </a:pPr>
            <a:r>
              <a:rPr lang="en" sz="1300" b="1">
                <a:highlight>
                  <a:srgbClr val="FFFFFF"/>
                </a:highlight>
              </a:rPr>
              <a:t>Group 2: Convenience</a:t>
            </a:r>
            <a:endParaRPr sz="1300" b="1">
              <a:highlight>
                <a:srgbClr val="FFFFFF"/>
              </a:highlight>
            </a:endParaRPr>
          </a:p>
          <a:p>
            <a:pPr marL="0" lvl="0" indent="0" algn="l" rtl="0">
              <a:spcBef>
                <a:spcPts val="0"/>
              </a:spcBef>
              <a:spcAft>
                <a:spcPts val="0"/>
              </a:spcAft>
              <a:buNone/>
            </a:pPr>
            <a:r>
              <a:rPr lang="en" sz="1300">
                <a:highlight>
                  <a:srgbClr val="FFFFFF"/>
                </a:highlight>
              </a:rPr>
              <a:t>Gate.location and Departure.Arrival.time.convenient</a:t>
            </a:r>
            <a:endParaRPr sz="1300">
              <a:highlight>
                <a:srgbClr val="FFFFFF"/>
              </a:highlight>
            </a:endParaRPr>
          </a:p>
          <a:p>
            <a:pPr marL="0" lvl="0" indent="0" algn="l" rtl="0">
              <a:spcBef>
                <a:spcPts val="1200"/>
              </a:spcBef>
              <a:spcAft>
                <a:spcPts val="0"/>
              </a:spcAft>
              <a:buNone/>
            </a:pPr>
            <a:r>
              <a:rPr lang="en" sz="1300" b="1">
                <a:highlight>
                  <a:srgbClr val="FFFFFF"/>
                </a:highlight>
              </a:rPr>
              <a:t>Group 3: Service</a:t>
            </a:r>
            <a:endParaRPr sz="1300" b="1">
              <a:highlight>
                <a:srgbClr val="FFFFFF"/>
              </a:highlight>
            </a:endParaRPr>
          </a:p>
          <a:p>
            <a:pPr marL="0" lvl="0" indent="0" algn="l" rtl="0">
              <a:spcBef>
                <a:spcPts val="0"/>
              </a:spcBef>
              <a:spcAft>
                <a:spcPts val="0"/>
              </a:spcAft>
              <a:buNone/>
            </a:pPr>
            <a:r>
              <a:rPr lang="en" sz="1300">
                <a:highlight>
                  <a:srgbClr val="FFFFFF"/>
                </a:highlight>
              </a:rPr>
              <a:t>Baggage.handling, Inflight.service and On.board.service, Leg.room.service</a:t>
            </a:r>
            <a:endParaRPr sz="1300">
              <a:highlight>
                <a:srgbClr val="FFFFFF"/>
              </a:highlight>
            </a:endParaRPr>
          </a:p>
          <a:p>
            <a:pPr marL="0" lvl="0" indent="0" algn="l" rtl="0">
              <a:spcBef>
                <a:spcPts val="1200"/>
              </a:spcBef>
              <a:spcAft>
                <a:spcPts val="0"/>
              </a:spcAft>
              <a:buNone/>
            </a:pPr>
            <a:r>
              <a:rPr lang="en" sz="1300" b="1">
                <a:highlight>
                  <a:schemeClr val="lt1"/>
                </a:highlight>
              </a:rPr>
              <a:t>Group 4: Punctuation</a:t>
            </a:r>
            <a:endParaRPr sz="1300" b="1">
              <a:highlight>
                <a:schemeClr val="lt1"/>
              </a:highlight>
            </a:endParaRPr>
          </a:p>
          <a:p>
            <a:pPr marL="0" lvl="0" indent="0" algn="l" rtl="0">
              <a:spcBef>
                <a:spcPts val="0"/>
              </a:spcBef>
              <a:spcAft>
                <a:spcPts val="1200"/>
              </a:spcAft>
              <a:buNone/>
            </a:pPr>
            <a:r>
              <a:rPr lang="en" sz="1300">
                <a:highlight>
                  <a:schemeClr val="lt1"/>
                </a:highlight>
              </a:rPr>
              <a:t>Departure.Delay.in.Minutes and Arrival.Delay.in.Minutes</a:t>
            </a:r>
            <a:endParaRPr sz="1300">
              <a:highlight>
                <a:srgbClr val="FFFFFF"/>
              </a:highlight>
            </a:endParaRPr>
          </a:p>
        </p:txBody>
      </p:sp>
      <p:pic>
        <p:nvPicPr>
          <p:cNvPr id="245" name="Google Shape;245;p38"/>
          <p:cNvPicPr preferRelativeResize="0"/>
          <p:nvPr/>
        </p:nvPicPr>
        <p:blipFill>
          <a:blip r:embed="rId3">
            <a:alphaModFix/>
          </a:blip>
          <a:stretch>
            <a:fillRect/>
          </a:stretch>
        </p:blipFill>
        <p:spPr>
          <a:xfrm>
            <a:off x="4572000" y="819625"/>
            <a:ext cx="4443426" cy="3020913"/>
          </a:xfrm>
          <a:prstGeom prst="rect">
            <a:avLst/>
          </a:prstGeom>
          <a:noFill/>
          <a:ln>
            <a:noFill/>
          </a:ln>
        </p:spPr>
      </p:pic>
      <p:sp>
        <p:nvSpPr>
          <p:cNvPr id="246" name="Google Shape;246;p38"/>
          <p:cNvSpPr txBox="1">
            <a:spLocks noGrp="1"/>
          </p:cNvSpPr>
          <p:nvPr>
            <p:ph type="body" idx="1"/>
          </p:nvPr>
        </p:nvSpPr>
        <p:spPr>
          <a:xfrm>
            <a:off x="4572063" y="3984925"/>
            <a:ext cx="4443300" cy="87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300" b="1">
                <a:solidFill>
                  <a:srgbClr val="212121"/>
                </a:solidFill>
                <a:highlight>
                  <a:srgbClr val="FFFFFF"/>
                </a:highlight>
              </a:rPr>
              <a:t>Group 5: Technology</a:t>
            </a:r>
            <a:endParaRPr sz="1300" b="1">
              <a:solidFill>
                <a:srgbClr val="212121"/>
              </a:solidFill>
              <a:highlight>
                <a:srgbClr val="FFFFFF"/>
              </a:highlight>
            </a:endParaRPr>
          </a:p>
          <a:p>
            <a:pPr marL="0" lvl="0" indent="0" algn="l" rtl="0">
              <a:spcBef>
                <a:spcPts val="0"/>
              </a:spcBef>
              <a:spcAft>
                <a:spcPts val="1200"/>
              </a:spcAft>
              <a:buNone/>
            </a:pPr>
            <a:r>
              <a:rPr lang="en" sz="1300">
                <a:solidFill>
                  <a:srgbClr val="212121"/>
                </a:solidFill>
                <a:highlight>
                  <a:srgbClr val="FFFFFF"/>
                </a:highlight>
              </a:rPr>
              <a:t>Ease.of.Online.booking, Inflight.wifi.service and Online.boarding</a:t>
            </a:r>
            <a:endParaRPr sz="1300">
              <a:solidFill>
                <a:srgbClr val="212121"/>
              </a:solidFill>
              <a:highlight>
                <a:srgbClr val="FFFFFF"/>
              </a:highlight>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p39"/>
          <p:cNvSpPr txBox="1">
            <a:spLocks noGrp="1"/>
          </p:cNvSpPr>
          <p:nvPr>
            <p:ph type="title"/>
          </p:nvPr>
        </p:nvSpPr>
        <p:spPr>
          <a:xfrm>
            <a:off x="242425" y="150350"/>
            <a:ext cx="2808000" cy="7557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solidFill>
                  <a:schemeClr val="dk1"/>
                </a:solidFill>
              </a:rPr>
              <a:t>Visualization</a:t>
            </a:r>
            <a:endParaRPr/>
          </a:p>
        </p:txBody>
      </p:sp>
      <p:sp>
        <p:nvSpPr>
          <p:cNvPr id="252" name="Google Shape;252;p39"/>
          <p:cNvSpPr txBox="1">
            <a:spLocks noGrp="1"/>
          </p:cNvSpPr>
          <p:nvPr>
            <p:ph type="body" idx="1"/>
          </p:nvPr>
        </p:nvSpPr>
        <p:spPr>
          <a:xfrm>
            <a:off x="242425" y="1013000"/>
            <a:ext cx="4219500" cy="3900000"/>
          </a:xfrm>
          <a:prstGeom prst="rect">
            <a:avLst/>
          </a:prstGeom>
        </p:spPr>
        <p:txBody>
          <a:bodyPr spcFirstLastPara="1" wrap="square" lIns="91425" tIns="91425" rIns="91425" bIns="91425" anchor="t" anchorCtr="0">
            <a:noAutofit/>
          </a:bodyPr>
          <a:lstStyle/>
          <a:p>
            <a:pPr marL="457200" lvl="0" indent="-342900" algn="l" rtl="0">
              <a:spcBef>
                <a:spcPts val="1000"/>
              </a:spcBef>
              <a:spcAft>
                <a:spcPts val="0"/>
              </a:spcAft>
              <a:buSzPts val="1800"/>
              <a:buChar char="●"/>
            </a:pPr>
            <a:r>
              <a:rPr lang="en" sz="1800"/>
              <a:t>2-dimensional plot of PC1 and PC4 with varimax rotation</a:t>
            </a:r>
            <a:endParaRPr sz="1800"/>
          </a:p>
          <a:p>
            <a:pPr marL="457200" lvl="0" indent="-342900" algn="l" rtl="0">
              <a:spcBef>
                <a:spcPts val="1000"/>
              </a:spcBef>
              <a:spcAft>
                <a:spcPts val="0"/>
              </a:spcAft>
              <a:buSzPts val="1800"/>
              <a:buChar char="●"/>
            </a:pPr>
            <a:r>
              <a:rPr lang="en" sz="1800"/>
              <a:t>PC1 and PC4 cannot be categorized according to satisfaction levels</a:t>
            </a:r>
            <a:endParaRPr sz="1800"/>
          </a:p>
          <a:p>
            <a:pPr marL="457200" lvl="0" indent="-342900" algn="l" rtl="0">
              <a:spcBef>
                <a:spcPts val="1000"/>
              </a:spcBef>
              <a:spcAft>
                <a:spcPts val="0"/>
              </a:spcAft>
              <a:buSzPts val="1800"/>
              <a:buChar char="●"/>
            </a:pPr>
            <a:r>
              <a:rPr lang="en" sz="1800"/>
              <a:t>PC1 and PC4 capture only 33% of total variance</a:t>
            </a:r>
            <a:endParaRPr sz="1800"/>
          </a:p>
          <a:p>
            <a:pPr marL="457200" lvl="0" indent="-342900" algn="l" rtl="0">
              <a:spcBef>
                <a:spcPts val="1000"/>
              </a:spcBef>
              <a:spcAft>
                <a:spcPts val="0"/>
              </a:spcAft>
              <a:buSzPts val="1800"/>
              <a:buChar char="●"/>
            </a:pPr>
            <a:r>
              <a:rPr lang="en" sz="1800"/>
              <a:t>Also visualize PCs against other categorical variables to explore  how passengers’ profile influence their answers</a:t>
            </a:r>
            <a:endParaRPr sz="1800"/>
          </a:p>
          <a:p>
            <a:pPr marL="0" lvl="0" indent="0" algn="l" rtl="0">
              <a:spcBef>
                <a:spcPts val="1000"/>
              </a:spcBef>
              <a:spcAft>
                <a:spcPts val="1200"/>
              </a:spcAft>
              <a:buNone/>
            </a:pPr>
            <a:endParaRPr sz="1800"/>
          </a:p>
        </p:txBody>
      </p:sp>
      <p:pic>
        <p:nvPicPr>
          <p:cNvPr id="253" name="Google Shape;253;p39"/>
          <p:cNvPicPr preferRelativeResize="0"/>
          <p:nvPr/>
        </p:nvPicPr>
        <p:blipFill>
          <a:blip r:embed="rId3">
            <a:alphaModFix/>
          </a:blip>
          <a:stretch>
            <a:fillRect/>
          </a:stretch>
        </p:blipFill>
        <p:spPr>
          <a:xfrm>
            <a:off x="4754175" y="825900"/>
            <a:ext cx="4152900" cy="41052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p4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solidFill>
                  <a:schemeClr val="dk1"/>
                </a:solidFill>
              </a:rPr>
              <a:t>Factor Analysis</a:t>
            </a:r>
            <a:endParaRPr>
              <a:solidFill>
                <a:schemeClr val="dk1"/>
              </a:solidFill>
            </a:endParaRPr>
          </a:p>
        </p:txBody>
      </p:sp>
      <p:sp>
        <p:nvSpPr>
          <p:cNvPr id="259" name="Google Shape;259;p40"/>
          <p:cNvSpPr/>
          <p:nvPr/>
        </p:nvSpPr>
        <p:spPr>
          <a:xfrm>
            <a:off x="1429250" y="1238138"/>
            <a:ext cx="2560200" cy="2291400"/>
          </a:xfrm>
          <a:prstGeom prst="flowChartConnector">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0">
              <a:solidFill>
                <a:schemeClr val="dk2"/>
              </a:solidFill>
              <a:latin typeface="Proxima Nova"/>
              <a:ea typeface="Proxima Nova"/>
              <a:cs typeface="Proxima Nova"/>
              <a:sym typeface="Proxima Nova"/>
            </a:endParaRPr>
          </a:p>
          <a:p>
            <a:pPr marL="0" lvl="0" indent="0" algn="ctr" rtl="0">
              <a:spcBef>
                <a:spcPts val="1000"/>
              </a:spcBef>
              <a:spcAft>
                <a:spcPts val="0"/>
              </a:spcAft>
              <a:buNone/>
            </a:pPr>
            <a:endParaRPr sz="1700">
              <a:solidFill>
                <a:schemeClr val="dk2"/>
              </a:solidFill>
              <a:latin typeface="Proxima Nova Semibold"/>
              <a:ea typeface="Proxima Nova Semibold"/>
              <a:cs typeface="Proxima Nova Semibold"/>
              <a:sym typeface="Proxima Nova Semibold"/>
            </a:endParaRPr>
          </a:p>
        </p:txBody>
      </p:sp>
      <p:sp>
        <p:nvSpPr>
          <p:cNvPr id="260" name="Google Shape;260;p40"/>
          <p:cNvSpPr txBox="1">
            <a:spLocks noGrp="1"/>
          </p:cNvSpPr>
          <p:nvPr>
            <p:ph type="body" idx="1"/>
          </p:nvPr>
        </p:nvSpPr>
        <p:spPr>
          <a:xfrm>
            <a:off x="1638350" y="1570200"/>
            <a:ext cx="2142000" cy="1850700"/>
          </a:xfrm>
          <a:prstGeom prst="rect">
            <a:avLst/>
          </a:prstGeom>
        </p:spPr>
        <p:txBody>
          <a:bodyPr spcFirstLastPara="1" wrap="square" lIns="91425" tIns="91425" rIns="91425" bIns="91425" anchor="t" anchorCtr="0">
            <a:normAutofit lnSpcReduction="10000"/>
          </a:bodyPr>
          <a:lstStyle/>
          <a:p>
            <a:pPr marL="0" lvl="0" indent="0" algn="ctr" rtl="0">
              <a:lnSpc>
                <a:spcPct val="150000"/>
              </a:lnSpc>
              <a:spcBef>
                <a:spcPts val="0"/>
              </a:spcBef>
              <a:spcAft>
                <a:spcPts val="0"/>
              </a:spcAft>
              <a:buNone/>
            </a:pPr>
            <a:r>
              <a:rPr lang="en" sz="2300" b="1"/>
              <a:t>Bartlett</a:t>
            </a:r>
            <a:endParaRPr sz="2300" b="1"/>
          </a:p>
          <a:p>
            <a:pPr marL="0" lvl="0" indent="0" algn="ctr" rtl="0">
              <a:lnSpc>
                <a:spcPct val="150000"/>
              </a:lnSpc>
              <a:spcBef>
                <a:spcPts val="1000"/>
              </a:spcBef>
              <a:spcAft>
                <a:spcPts val="0"/>
              </a:spcAft>
              <a:buNone/>
            </a:pPr>
            <a:r>
              <a:rPr lang="en" sz="1700"/>
              <a:t>χ</a:t>
            </a:r>
            <a:r>
              <a:rPr lang="en" sz="1700" baseline="30000"/>
              <a:t>2</a:t>
            </a:r>
            <a:r>
              <a:rPr lang="en" sz="1700"/>
              <a:t> = 215937.24</a:t>
            </a:r>
            <a:endParaRPr sz="1700"/>
          </a:p>
          <a:p>
            <a:pPr marL="0" lvl="0" indent="0" algn="ctr" rtl="0">
              <a:lnSpc>
                <a:spcPct val="150000"/>
              </a:lnSpc>
              <a:spcBef>
                <a:spcPts val="1000"/>
              </a:spcBef>
              <a:spcAft>
                <a:spcPts val="1000"/>
              </a:spcAft>
              <a:buNone/>
            </a:pPr>
            <a:r>
              <a:rPr lang="en" sz="1700"/>
              <a:t>p-value ≈ 0</a:t>
            </a:r>
            <a:endParaRPr sz="1700"/>
          </a:p>
        </p:txBody>
      </p:sp>
      <p:sp>
        <p:nvSpPr>
          <p:cNvPr id="261" name="Google Shape;261;p40"/>
          <p:cNvSpPr/>
          <p:nvPr/>
        </p:nvSpPr>
        <p:spPr>
          <a:xfrm>
            <a:off x="5259275" y="1109925"/>
            <a:ext cx="2560200" cy="2291400"/>
          </a:xfrm>
          <a:prstGeom prst="flowChartConnector">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0">
              <a:solidFill>
                <a:schemeClr val="dk2"/>
              </a:solidFill>
              <a:latin typeface="Proxima Nova"/>
              <a:ea typeface="Proxima Nova"/>
              <a:cs typeface="Proxima Nova"/>
              <a:sym typeface="Proxima Nova"/>
            </a:endParaRPr>
          </a:p>
          <a:p>
            <a:pPr marL="0" lvl="0" indent="0" algn="ctr" rtl="0">
              <a:spcBef>
                <a:spcPts val="1000"/>
              </a:spcBef>
              <a:spcAft>
                <a:spcPts val="0"/>
              </a:spcAft>
              <a:buNone/>
            </a:pPr>
            <a:endParaRPr sz="1700">
              <a:solidFill>
                <a:schemeClr val="dk2"/>
              </a:solidFill>
              <a:latin typeface="Proxima Nova Semibold"/>
              <a:ea typeface="Proxima Nova Semibold"/>
              <a:cs typeface="Proxima Nova Semibold"/>
              <a:sym typeface="Proxima Nova Semibold"/>
            </a:endParaRPr>
          </a:p>
        </p:txBody>
      </p:sp>
      <p:sp>
        <p:nvSpPr>
          <p:cNvPr id="262" name="Google Shape;262;p40"/>
          <p:cNvSpPr txBox="1">
            <a:spLocks noGrp="1"/>
          </p:cNvSpPr>
          <p:nvPr>
            <p:ph type="body" idx="1"/>
          </p:nvPr>
        </p:nvSpPr>
        <p:spPr>
          <a:xfrm>
            <a:off x="5468375" y="1632225"/>
            <a:ext cx="2142000" cy="1246800"/>
          </a:xfrm>
          <a:prstGeom prst="rect">
            <a:avLst/>
          </a:prstGeom>
        </p:spPr>
        <p:txBody>
          <a:bodyPr spcFirstLastPara="1" wrap="square" lIns="91425" tIns="91425" rIns="91425" bIns="91425" anchor="t" anchorCtr="0">
            <a:normAutofit fontScale="92500" lnSpcReduction="10000"/>
          </a:bodyPr>
          <a:lstStyle/>
          <a:p>
            <a:pPr marL="0" lvl="0" indent="0" algn="ctr" rtl="0">
              <a:lnSpc>
                <a:spcPct val="150000"/>
              </a:lnSpc>
              <a:spcBef>
                <a:spcPts val="0"/>
              </a:spcBef>
              <a:spcAft>
                <a:spcPts val="0"/>
              </a:spcAft>
              <a:buNone/>
            </a:pPr>
            <a:r>
              <a:rPr lang="en" sz="2300" b="1"/>
              <a:t>KMO</a:t>
            </a:r>
            <a:endParaRPr sz="2300" b="1"/>
          </a:p>
          <a:p>
            <a:pPr marL="0" lvl="0" indent="0" algn="ctr" rtl="0">
              <a:lnSpc>
                <a:spcPct val="150000"/>
              </a:lnSpc>
              <a:spcBef>
                <a:spcPts val="1000"/>
              </a:spcBef>
              <a:spcAft>
                <a:spcPts val="1000"/>
              </a:spcAft>
              <a:buNone/>
            </a:pPr>
            <a:r>
              <a:rPr lang="en" sz="1700"/>
              <a:t>Overall MSA = 0.74</a:t>
            </a:r>
            <a:endParaRPr sz="1700"/>
          </a:p>
        </p:txBody>
      </p:sp>
      <p:sp>
        <p:nvSpPr>
          <p:cNvPr id="263" name="Google Shape;263;p40"/>
          <p:cNvSpPr txBox="1"/>
          <p:nvPr/>
        </p:nvSpPr>
        <p:spPr>
          <a:xfrm>
            <a:off x="1515350" y="3597575"/>
            <a:ext cx="2845200" cy="1469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700">
                <a:solidFill>
                  <a:srgbClr val="666666"/>
                </a:solidFill>
                <a:latin typeface="Proxima Nova"/>
                <a:ea typeface="Proxima Nova"/>
                <a:cs typeface="Proxima Nova"/>
                <a:sym typeface="Proxima Nova"/>
              </a:rPr>
              <a:t>p-value &lt; 0.05</a:t>
            </a:r>
            <a:endParaRPr sz="1700">
              <a:solidFill>
                <a:srgbClr val="666666"/>
              </a:solidFill>
              <a:latin typeface="Proxima Nova"/>
              <a:ea typeface="Proxima Nova"/>
              <a:cs typeface="Proxima Nova"/>
              <a:sym typeface="Proxima Nova"/>
            </a:endParaRPr>
          </a:p>
          <a:p>
            <a:pPr marL="0" lvl="0" indent="0" algn="l" rtl="0">
              <a:lnSpc>
                <a:spcPct val="100000"/>
              </a:lnSpc>
              <a:spcBef>
                <a:spcPts val="1200"/>
              </a:spcBef>
              <a:spcAft>
                <a:spcPts val="0"/>
              </a:spcAft>
              <a:buNone/>
            </a:pPr>
            <a:r>
              <a:rPr lang="en" sz="1700">
                <a:solidFill>
                  <a:srgbClr val="666666"/>
                </a:solidFill>
                <a:latin typeface="Proxima Nova"/>
                <a:ea typeface="Proxima Nova"/>
                <a:cs typeface="Proxima Nova"/>
                <a:sym typeface="Proxima Nova"/>
              </a:rPr>
              <a:t>→ reject null hypothesis</a:t>
            </a:r>
            <a:endParaRPr sz="1700">
              <a:solidFill>
                <a:srgbClr val="666666"/>
              </a:solidFill>
              <a:latin typeface="Proxima Nova"/>
              <a:ea typeface="Proxima Nova"/>
              <a:cs typeface="Proxima Nova"/>
              <a:sym typeface="Proxima Nova"/>
            </a:endParaRPr>
          </a:p>
          <a:p>
            <a:pPr marL="0" lvl="0" indent="0" algn="l" rtl="0">
              <a:lnSpc>
                <a:spcPct val="100000"/>
              </a:lnSpc>
              <a:spcBef>
                <a:spcPts val="1200"/>
              </a:spcBef>
              <a:spcAft>
                <a:spcPts val="1200"/>
              </a:spcAft>
              <a:buNone/>
            </a:pPr>
            <a:r>
              <a:rPr lang="en" sz="1700">
                <a:solidFill>
                  <a:srgbClr val="666666"/>
                </a:solidFill>
                <a:latin typeface="Proxima Nova"/>
                <a:ea typeface="Proxima Nova"/>
                <a:cs typeface="Proxima Nova"/>
                <a:sym typeface="Proxima Nova"/>
              </a:rPr>
              <a:t>→ factor analysis may be useful with this dataset</a:t>
            </a:r>
            <a:endParaRPr sz="1700">
              <a:solidFill>
                <a:srgbClr val="666666"/>
              </a:solidFill>
              <a:latin typeface="Proxima Nova"/>
              <a:ea typeface="Proxima Nova"/>
              <a:cs typeface="Proxima Nova"/>
              <a:sym typeface="Proxima Nova"/>
            </a:endParaRPr>
          </a:p>
        </p:txBody>
      </p:sp>
      <p:sp>
        <p:nvSpPr>
          <p:cNvPr id="264" name="Google Shape;264;p40"/>
          <p:cNvSpPr txBox="1"/>
          <p:nvPr/>
        </p:nvSpPr>
        <p:spPr>
          <a:xfrm>
            <a:off x="5345375" y="3569725"/>
            <a:ext cx="2845200" cy="1469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700">
                <a:solidFill>
                  <a:srgbClr val="666666"/>
                </a:solidFill>
                <a:latin typeface="Proxima Nova"/>
                <a:ea typeface="Proxima Nova"/>
                <a:cs typeface="Proxima Nova"/>
                <a:sym typeface="Proxima Nova"/>
              </a:rPr>
              <a:t>MSA &gt; 0.5</a:t>
            </a:r>
            <a:endParaRPr sz="1700">
              <a:solidFill>
                <a:srgbClr val="666666"/>
              </a:solidFill>
              <a:latin typeface="Proxima Nova"/>
              <a:ea typeface="Proxima Nova"/>
              <a:cs typeface="Proxima Nova"/>
              <a:sym typeface="Proxima Nova"/>
            </a:endParaRPr>
          </a:p>
          <a:p>
            <a:pPr marL="0" lvl="0" indent="0" algn="l" rtl="0">
              <a:lnSpc>
                <a:spcPct val="100000"/>
              </a:lnSpc>
              <a:spcBef>
                <a:spcPts val="1200"/>
              </a:spcBef>
              <a:spcAft>
                <a:spcPts val="1200"/>
              </a:spcAft>
              <a:buNone/>
            </a:pPr>
            <a:r>
              <a:rPr lang="en" sz="1700">
                <a:solidFill>
                  <a:srgbClr val="666666"/>
                </a:solidFill>
                <a:latin typeface="Proxima Nova"/>
                <a:ea typeface="Proxima Nova"/>
                <a:cs typeface="Proxima Nova"/>
                <a:sym typeface="Proxima Nova"/>
              </a:rPr>
              <a:t>→ there are significant number of factors in this dataset</a:t>
            </a:r>
            <a:endParaRPr sz="1700">
              <a:solidFill>
                <a:srgbClr val="666666"/>
              </a:solidFill>
              <a:latin typeface="Proxima Nova"/>
              <a:ea typeface="Proxima Nova"/>
              <a:cs typeface="Proxima Nova"/>
              <a:sym typeface="Proxima Nova"/>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p41"/>
          <p:cNvSpPr txBox="1">
            <a:spLocks noGrp="1"/>
          </p:cNvSpPr>
          <p:nvPr>
            <p:ph type="body" idx="1"/>
          </p:nvPr>
        </p:nvSpPr>
        <p:spPr>
          <a:xfrm>
            <a:off x="311700" y="2172475"/>
            <a:ext cx="2243700" cy="2048100"/>
          </a:xfrm>
          <a:prstGeom prst="rect">
            <a:avLst/>
          </a:prstGeom>
        </p:spPr>
        <p:txBody>
          <a:bodyPr spcFirstLastPara="1" wrap="square" lIns="91425" tIns="91425" rIns="91425" bIns="91425" anchor="t" anchorCtr="0">
            <a:normAutofit fontScale="92500" lnSpcReduction="10000"/>
          </a:bodyPr>
          <a:lstStyle/>
          <a:p>
            <a:pPr marL="0" lvl="0" indent="0" algn="l" rtl="0">
              <a:spcBef>
                <a:spcPts val="0"/>
              </a:spcBef>
              <a:spcAft>
                <a:spcPts val="0"/>
              </a:spcAft>
              <a:buNone/>
            </a:pPr>
            <a:r>
              <a:rPr lang="en"/>
              <a:t>Methods:</a:t>
            </a:r>
            <a:endParaRPr/>
          </a:p>
          <a:p>
            <a:pPr marL="457200" lvl="0" indent="-342900" algn="l" rtl="0">
              <a:spcBef>
                <a:spcPts val="1200"/>
              </a:spcBef>
              <a:spcAft>
                <a:spcPts val="0"/>
              </a:spcAft>
              <a:buSzPts val="1800"/>
              <a:buChar char="●"/>
            </a:pPr>
            <a:r>
              <a:rPr lang="en"/>
              <a:t>Parallel analysis</a:t>
            </a:r>
            <a:endParaRPr/>
          </a:p>
          <a:p>
            <a:pPr marL="457200" lvl="0" indent="-342900" algn="l" rtl="0">
              <a:spcBef>
                <a:spcPts val="0"/>
              </a:spcBef>
              <a:spcAft>
                <a:spcPts val="0"/>
              </a:spcAft>
              <a:buSzPts val="1800"/>
              <a:buChar char="●"/>
            </a:pPr>
            <a:r>
              <a:rPr lang="en"/>
              <a:t>Kaiser criterion</a:t>
            </a:r>
            <a:endParaRPr/>
          </a:p>
          <a:p>
            <a:pPr marL="457200" lvl="0" indent="-342900" algn="l" rtl="0">
              <a:spcBef>
                <a:spcPts val="0"/>
              </a:spcBef>
              <a:spcAft>
                <a:spcPts val="0"/>
              </a:spcAft>
              <a:buSzPts val="1800"/>
              <a:buChar char="●"/>
            </a:pPr>
            <a:r>
              <a:rPr lang="en"/>
              <a:t>ScreePlots</a:t>
            </a:r>
            <a:endParaRPr/>
          </a:p>
          <a:p>
            <a:pPr marL="0" lvl="0" indent="0" algn="l" rtl="0">
              <a:spcBef>
                <a:spcPts val="1200"/>
              </a:spcBef>
              <a:spcAft>
                <a:spcPts val="1200"/>
              </a:spcAft>
              <a:buNone/>
            </a:pPr>
            <a:r>
              <a:rPr lang="en"/>
              <a:t>→ 5 factors</a:t>
            </a:r>
            <a:endParaRPr/>
          </a:p>
        </p:txBody>
      </p:sp>
      <p:sp>
        <p:nvSpPr>
          <p:cNvPr id="270" name="Google Shape;270;p41"/>
          <p:cNvSpPr txBox="1">
            <a:spLocks noGrp="1"/>
          </p:cNvSpPr>
          <p:nvPr>
            <p:ph type="title"/>
          </p:nvPr>
        </p:nvSpPr>
        <p:spPr>
          <a:xfrm>
            <a:off x="311700" y="2926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solidFill>
                  <a:schemeClr val="dk1"/>
                </a:solidFill>
              </a:rPr>
              <a:t>Factor Analysis</a:t>
            </a:r>
            <a:endParaRPr>
              <a:solidFill>
                <a:schemeClr val="dk1"/>
              </a:solidFill>
            </a:endParaRPr>
          </a:p>
        </p:txBody>
      </p:sp>
      <p:sp>
        <p:nvSpPr>
          <p:cNvPr id="271" name="Google Shape;271;p41"/>
          <p:cNvSpPr txBox="1"/>
          <p:nvPr/>
        </p:nvSpPr>
        <p:spPr>
          <a:xfrm>
            <a:off x="437075" y="941525"/>
            <a:ext cx="4645800" cy="572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200"/>
              </a:spcAft>
              <a:buNone/>
            </a:pPr>
            <a:r>
              <a:rPr lang="en" sz="2000" b="1">
                <a:solidFill>
                  <a:srgbClr val="666666"/>
                </a:solidFill>
                <a:latin typeface="Proxima Nova"/>
                <a:ea typeface="Proxima Nova"/>
                <a:cs typeface="Proxima Nova"/>
                <a:sym typeface="Proxima Nova"/>
              </a:rPr>
              <a:t>Optimal Number of Factors</a:t>
            </a:r>
            <a:endParaRPr sz="2000">
              <a:solidFill>
                <a:srgbClr val="666666"/>
              </a:solidFill>
              <a:latin typeface="Proxima Nova"/>
              <a:ea typeface="Proxima Nova"/>
              <a:cs typeface="Proxima Nova"/>
              <a:sym typeface="Proxima Nova"/>
            </a:endParaRPr>
          </a:p>
        </p:txBody>
      </p:sp>
      <p:pic>
        <p:nvPicPr>
          <p:cNvPr id="272" name="Google Shape;272;p41"/>
          <p:cNvPicPr preferRelativeResize="0"/>
          <p:nvPr/>
        </p:nvPicPr>
        <p:blipFill>
          <a:blip r:embed="rId3">
            <a:alphaModFix/>
          </a:blip>
          <a:stretch>
            <a:fillRect/>
          </a:stretch>
        </p:blipFill>
        <p:spPr>
          <a:xfrm>
            <a:off x="2808025" y="1367725"/>
            <a:ext cx="6284902" cy="36576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Google Shape;69;p15"/>
          <p:cNvSpPr txBox="1">
            <a:spLocks noGrp="1"/>
          </p:cNvSpPr>
          <p:nvPr>
            <p:ph type="title"/>
          </p:nvPr>
        </p:nvSpPr>
        <p:spPr>
          <a:xfrm>
            <a:off x="1156850" y="537825"/>
            <a:ext cx="7276200" cy="27279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sz="5000"/>
              <a:t>DATA COLLECTION</a:t>
            </a:r>
            <a:endParaRPr sz="5000">
              <a:latin typeface="Proxima Nova Semibold"/>
              <a:ea typeface="Proxima Nova Semibold"/>
              <a:cs typeface="Proxima Nova Semibold"/>
              <a:sym typeface="Proxima Nova Semibold"/>
            </a:endParaRPr>
          </a:p>
        </p:txBody>
      </p:sp>
      <p:sp>
        <p:nvSpPr>
          <p:cNvPr id="70" name="Google Shape;70;p15"/>
          <p:cNvSpPr txBox="1">
            <a:spLocks noGrp="1"/>
          </p:cNvSpPr>
          <p:nvPr>
            <p:ph type="body" idx="4294967295"/>
          </p:nvPr>
        </p:nvSpPr>
        <p:spPr>
          <a:xfrm>
            <a:off x="3546350" y="3139675"/>
            <a:ext cx="2497200" cy="1072200"/>
          </a:xfrm>
          <a:prstGeom prst="rect">
            <a:avLst/>
          </a:prstGeom>
        </p:spPr>
        <p:txBody>
          <a:bodyPr spcFirstLastPara="1" wrap="square" lIns="91425" tIns="91425" rIns="91425" bIns="91425" anchor="t" anchorCtr="0">
            <a:normAutofit/>
          </a:bodyPr>
          <a:lstStyle/>
          <a:p>
            <a:pPr marL="0" lvl="0" indent="0" algn="ctr" rtl="0">
              <a:lnSpc>
                <a:spcPct val="100000"/>
              </a:lnSpc>
              <a:spcBef>
                <a:spcPts val="0"/>
              </a:spcBef>
              <a:spcAft>
                <a:spcPts val="0"/>
              </a:spcAft>
              <a:buNone/>
            </a:pPr>
            <a:r>
              <a:rPr lang="en">
                <a:solidFill>
                  <a:schemeClr val="lt1"/>
                </a:solidFill>
              </a:rPr>
              <a:t>Data Source</a:t>
            </a:r>
            <a:endParaRPr>
              <a:solidFill>
                <a:schemeClr val="lt1"/>
              </a:solidFill>
            </a:endParaRPr>
          </a:p>
          <a:p>
            <a:pPr marL="0" lvl="0" indent="0" algn="ctr" rtl="0">
              <a:lnSpc>
                <a:spcPct val="100000"/>
              </a:lnSpc>
              <a:spcBef>
                <a:spcPts val="0"/>
              </a:spcBef>
              <a:spcAft>
                <a:spcPts val="0"/>
              </a:spcAft>
              <a:buNone/>
            </a:pPr>
            <a:r>
              <a:rPr lang="en">
                <a:solidFill>
                  <a:schemeClr val="lt1"/>
                </a:solidFill>
              </a:rPr>
              <a:t>Data Description</a:t>
            </a:r>
            <a:endParaRPr>
              <a:solidFill>
                <a:schemeClr val="lt1"/>
              </a:solidFill>
            </a:endParaRPr>
          </a:p>
          <a:p>
            <a:pPr marL="0" lvl="0" indent="0" algn="ctr" rtl="0">
              <a:lnSpc>
                <a:spcPct val="100000"/>
              </a:lnSpc>
              <a:spcBef>
                <a:spcPts val="0"/>
              </a:spcBef>
              <a:spcAft>
                <a:spcPts val="0"/>
              </a:spcAft>
              <a:buNone/>
            </a:pPr>
            <a:r>
              <a:rPr lang="en">
                <a:solidFill>
                  <a:schemeClr val="lt1"/>
                </a:solidFill>
              </a:rPr>
              <a:t>Possible Biases</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4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solidFill>
                  <a:schemeClr val="dk1"/>
                </a:solidFill>
              </a:rPr>
              <a:t>Factor Analysis</a:t>
            </a:r>
            <a:endParaRPr>
              <a:solidFill>
                <a:schemeClr val="dk1"/>
              </a:solidFill>
            </a:endParaRPr>
          </a:p>
        </p:txBody>
      </p:sp>
      <p:sp>
        <p:nvSpPr>
          <p:cNvPr id="278" name="Google Shape;278;p42"/>
          <p:cNvSpPr txBox="1"/>
          <p:nvPr/>
        </p:nvSpPr>
        <p:spPr>
          <a:xfrm>
            <a:off x="736400" y="1119325"/>
            <a:ext cx="4645800" cy="572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200"/>
              </a:spcAft>
              <a:buNone/>
            </a:pPr>
            <a:r>
              <a:rPr lang="en" sz="2000" b="1">
                <a:solidFill>
                  <a:srgbClr val="666666"/>
                </a:solidFill>
                <a:latin typeface="Proxima Nova"/>
                <a:ea typeface="Proxima Nova"/>
                <a:cs typeface="Proxima Nova"/>
                <a:sym typeface="Proxima Nova"/>
              </a:rPr>
              <a:t>Without Rotation</a:t>
            </a:r>
            <a:endParaRPr sz="2000">
              <a:solidFill>
                <a:srgbClr val="666666"/>
              </a:solidFill>
              <a:latin typeface="Proxima Nova"/>
              <a:ea typeface="Proxima Nova"/>
              <a:cs typeface="Proxima Nova"/>
              <a:sym typeface="Proxima Nova"/>
            </a:endParaRPr>
          </a:p>
        </p:txBody>
      </p:sp>
      <p:pic>
        <p:nvPicPr>
          <p:cNvPr id="279" name="Google Shape;279;p42"/>
          <p:cNvPicPr preferRelativeResize="0"/>
          <p:nvPr/>
        </p:nvPicPr>
        <p:blipFill>
          <a:blip r:embed="rId3">
            <a:alphaModFix/>
          </a:blip>
          <a:stretch>
            <a:fillRect/>
          </a:stretch>
        </p:blipFill>
        <p:spPr>
          <a:xfrm>
            <a:off x="736400" y="1692025"/>
            <a:ext cx="4050451" cy="2876850"/>
          </a:xfrm>
          <a:prstGeom prst="rect">
            <a:avLst/>
          </a:prstGeom>
          <a:noFill/>
          <a:ln>
            <a:noFill/>
          </a:ln>
        </p:spPr>
      </p:pic>
      <p:pic>
        <p:nvPicPr>
          <p:cNvPr id="280" name="Google Shape;280;p42"/>
          <p:cNvPicPr preferRelativeResize="0"/>
          <p:nvPr/>
        </p:nvPicPr>
        <p:blipFill>
          <a:blip r:embed="rId4">
            <a:alphaModFix/>
          </a:blip>
          <a:stretch>
            <a:fillRect/>
          </a:stretch>
        </p:blipFill>
        <p:spPr>
          <a:xfrm>
            <a:off x="5101424" y="823075"/>
            <a:ext cx="2752525" cy="3965999"/>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4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solidFill>
                  <a:schemeClr val="dk1"/>
                </a:solidFill>
              </a:rPr>
              <a:t>Factor Analysis</a:t>
            </a:r>
            <a:endParaRPr>
              <a:solidFill>
                <a:schemeClr val="dk1"/>
              </a:solidFill>
            </a:endParaRPr>
          </a:p>
        </p:txBody>
      </p:sp>
      <p:sp>
        <p:nvSpPr>
          <p:cNvPr id="286" name="Google Shape;286;p43"/>
          <p:cNvSpPr txBox="1"/>
          <p:nvPr/>
        </p:nvSpPr>
        <p:spPr>
          <a:xfrm>
            <a:off x="736400" y="1043125"/>
            <a:ext cx="4645800" cy="572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200"/>
              </a:spcAft>
              <a:buNone/>
            </a:pPr>
            <a:r>
              <a:rPr lang="en" sz="2000" b="1">
                <a:solidFill>
                  <a:srgbClr val="666666"/>
                </a:solidFill>
                <a:latin typeface="Proxima Nova"/>
                <a:ea typeface="Proxima Nova"/>
                <a:cs typeface="Proxima Nova"/>
                <a:sym typeface="Proxima Nova"/>
              </a:rPr>
              <a:t>With Varimax Rotation</a:t>
            </a:r>
            <a:endParaRPr sz="2000">
              <a:solidFill>
                <a:srgbClr val="666666"/>
              </a:solidFill>
              <a:latin typeface="Proxima Nova"/>
              <a:ea typeface="Proxima Nova"/>
              <a:cs typeface="Proxima Nova"/>
              <a:sym typeface="Proxima Nova"/>
            </a:endParaRPr>
          </a:p>
        </p:txBody>
      </p:sp>
      <p:pic>
        <p:nvPicPr>
          <p:cNvPr id="287" name="Google Shape;287;p43"/>
          <p:cNvPicPr preferRelativeResize="0"/>
          <p:nvPr/>
        </p:nvPicPr>
        <p:blipFill>
          <a:blip r:embed="rId3">
            <a:alphaModFix/>
          </a:blip>
          <a:stretch>
            <a:fillRect/>
          </a:stretch>
        </p:blipFill>
        <p:spPr>
          <a:xfrm>
            <a:off x="736400" y="1578575"/>
            <a:ext cx="4645801" cy="3266469"/>
          </a:xfrm>
          <a:prstGeom prst="rect">
            <a:avLst/>
          </a:prstGeom>
          <a:noFill/>
          <a:ln>
            <a:noFill/>
          </a:ln>
        </p:spPr>
      </p:pic>
      <p:pic>
        <p:nvPicPr>
          <p:cNvPr id="288" name="Google Shape;288;p43"/>
          <p:cNvPicPr preferRelativeResize="0"/>
          <p:nvPr/>
        </p:nvPicPr>
        <p:blipFill>
          <a:blip r:embed="rId4">
            <a:alphaModFix/>
          </a:blip>
          <a:stretch>
            <a:fillRect/>
          </a:stretch>
        </p:blipFill>
        <p:spPr>
          <a:xfrm>
            <a:off x="5774700" y="1054800"/>
            <a:ext cx="2592350" cy="3790249"/>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Google Shape;293;p4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solidFill>
                  <a:schemeClr val="dk1"/>
                </a:solidFill>
              </a:rPr>
              <a:t>Factor Analysis</a:t>
            </a:r>
            <a:endParaRPr>
              <a:solidFill>
                <a:schemeClr val="dk1"/>
              </a:solidFill>
            </a:endParaRPr>
          </a:p>
        </p:txBody>
      </p:sp>
      <p:sp>
        <p:nvSpPr>
          <p:cNvPr id="294" name="Google Shape;294;p44"/>
          <p:cNvSpPr txBox="1"/>
          <p:nvPr/>
        </p:nvSpPr>
        <p:spPr>
          <a:xfrm>
            <a:off x="736400" y="1043125"/>
            <a:ext cx="4645800" cy="572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200"/>
              </a:spcAft>
              <a:buNone/>
            </a:pPr>
            <a:r>
              <a:rPr lang="en" sz="2000" b="1">
                <a:solidFill>
                  <a:srgbClr val="666666"/>
                </a:solidFill>
                <a:latin typeface="Proxima Nova"/>
                <a:ea typeface="Proxima Nova"/>
                <a:cs typeface="Proxima Nova"/>
                <a:sym typeface="Proxima Nova"/>
              </a:rPr>
              <a:t>With Oblique Rotation</a:t>
            </a:r>
            <a:endParaRPr sz="2000">
              <a:solidFill>
                <a:srgbClr val="666666"/>
              </a:solidFill>
              <a:latin typeface="Proxima Nova"/>
              <a:ea typeface="Proxima Nova"/>
              <a:cs typeface="Proxima Nova"/>
              <a:sym typeface="Proxima Nova"/>
            </a:endParaRPr>
          </a:p>
        </p:txBody>
      </p:sp>
      <p:pic>
        <p:nvPicPr>
          <p:cNvPr id="295" name="Google Shape;295;p44"/>
          <p:cNvPicPr preferRelativeResize="0"/>
          <p:nvPr/>
        </p:nvPicPr>
        <p:blipFill>
          <a:blip r:embed="rId3">
            <a:alphaModFix/>
          </a:blip>
          <a:stretch>
            <a:fillRect/>
          </a:stretch>
        </p:blipFill>
        <p:spPr>
          <a:xfrm>
            <a:off x="736400" y="1627050"/>
            <a:ext cx="4363951" cy="3141526"/>
          </a:xfrm>
          <a:prstGeom prst="rect">
            <a:avLst/>
          </a:prstGeom>
          <a:noFill/>
          <a:ln>
            <a:noFill/>
          </a:ln>
        </p:spPr>
      </p:pic>
      <p:pic>
        <p:nvPicPr>
          <p:cNvPr id="296" name="Google Shape;296;p44"/>
          <p:cNvPicPr preferRelativeResize="0"/>
          <p:nvPr/>
        </p:nvPicPr>
        <p:blipFill>
          <a:blip r:embed="rId4">
            <a:alphaModFix/>
          </a:blip>
          <a:stretch>
            <a:fillRect/>
          </a:stretch>
        </p:blipFill>
        <p:spPr>
          <a:xfrm>
            <a:off x="5382198" y="749850"/>
            <a:ext cx="2887575" cy="429405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p45"/>
          <p:cNvSpPr txBox="1">
            <a:spLocks noGrp="1"/>
          </p:cNvSpPr>
          <p:nvPr>
            <p:ph type="body" idx="1"/>
          </p:nvPr>
        </p:nvSpPr>
        <p:spPr>
          <a:xfrm>
            <a:off x="910175" y="2218275"/>
            <a:ext cx="3661800" cy="2148300"/>
          </a:xfrm>
          <a:prstGeom prst="rect">
            <a:avLst/>
          </a:prstGeom>
        </p:spPr>
        <p:txBody>
          <a:bodyPr spcFirstLastPara="1" wrap="square" lIns="91425" tIns="91425" rIns="91425" bIns="91425" anchor="t" anchorCtr="0">
            <a:normAutofit lnSpcReduction="10000"/>
          </a:bodyPr>
          <a:lstStyle/>
          <a:p>
            <a:pPr marL="0" lvl="0" indent="0" algn="l" rtl="0">
              <a:spcBef>
                <a:spcPts val="0"/>
              </a:spcBef>
              <a:spcAft>
                <a:spcPts val="0"/>
              </a:spcAft>
              <a:buNone/>
            </a:pPr>
            <a:r>
              <a:rPr lang="en"/>
              <a:t>Cronbach’s alpha coefficient:</a:t>
            </a:r>
            <a:endParaRPr/>
          </a:p>
          <a:p>
            <a:pPr marL="457200" lvl="0" indent="-342900" algn="l" rtl="0">
              <a:spcBef>
                <a:spcPts val="1200"/>
              </a:spcBef>
              <a:spcAft>
                <a:spcPts val="0"/>
              </a:spcAft>
              <a:buSzPts val="1800"/>
              <a:buChar char="●"/>
            </a:pPr>
            <a:r>
              <a:rPr lang="en"/>
              <a:t>Measures internal consistency of a group</a:t>
            </a:r>
            <a:endParaRPr/>
          </a:p>
          <a:p>
            <a:pPr marL="457200" lvl="0" indent="-342900" algn="l" rtl="0">
              <a:spcBef>
                <a:spcPts val="0"/>
              </a:spcBef>
              <a:spcAft>
                <a:spcPts val="0"/>
              </a:spcAft>
              <a:buSzPts val="1800"/>
              <a:buChar char="●"/>
            </a:pPr>
            <a:r>
              <a:rPr lang="en"/>
              <a:t>Value ranging 0 - 1</a:t>
            </a:r>
            <a:endParaRPr/>
          </a:p>
          <a:p>
            <a:pPr marL="457200" lvl="0" indent="-342900" algn="l" rtl="0">
              <a:spcBef>
                <a:spcPts val="0"/>
              </a:spcBef>
              <a:spcAft>
                <a:spcPts val="0"/>
              </a:spcAft>
              <a:buSzPts val="1800"/>
              <a:buChar char="●"/>
            </a:pPr>
            <a:r>
              <a:rPr lang="en"/>
              <a:t>Higher value = greater consistency</a:t>
            </a:r>
            <a:endParaRPr/>
          </a:p>
        </p:txBody>
      </p:sp>
      <p:sp>
        <p:nvSpPr>
          <p:cNvPr id="302" name="Google Shape;302;p4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solidFill>
                  <a:schemeClr val="dk1"/>
                </a:solidFill>
              </a:rPr>
              <a:t>Factor Analysis</a:t>
            </a:r>
            <a:endParaRPr>
              <a:solidFill>
                <a:schemeClr val="dk1"/>
              </a:solidFill>
            </a:endParaRPr>
          </a:p>
          <a:p>
            <a:pPr marL="0" lvl="0" indent="0" algn="l" rtl="0">
              <a:spcBef>
                <a:spcPts val="0"/>
              </a:spcBef>
              <a:spcAft>
                <a:spcPts val="0"/>
              </a:spcAft>
              <a:buNone/>
            </a:pPr>
            <a:endParaRPr>
              <a:solidFill>
                <a:schemeClr val="dk1"/>
              </a:solidFill>
            </a:endParaRPr>
          </a:p>
        </p:txBody>
      </p:sp>
      <p:sp>
        <p:nvSpPr>
          <p:cNvPr id="303" name="Google Shape;303;p45"/>
          <p:cNvSpPr txBox="1"/>
          <p:nvPr/>
        </p:nvSpPr>
        <p:spPr>
          <a:xfrm>
            <a:off x="581850" y="1219900"/>
            <a:ext cx="4645800" cy="496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200"/>
              </a:spcAft>
              <a:buNone/>
            </a:pPr>
            <a:r>
              <a:rPr lang="en" sz="2000" b="1">
                <a:solidFill>
                  <a:srgbClr val="666666"/>
                </a:solidFill>
                <a:latin typeface="Proxima Nova"/>
                <a:ea typeface="Proxima Nova"/>
                <a:cs typeface="Proxima Nova"/>
                <a:sym typeface="Proxima Nova"/>
              </a:rPr>
              <a:t>Reliability of Factor Analysis</a:t>
            </a:r>
            <a:endParaRPr sz="2000">
              <a:solidFill>
                <a:srgbClr val="666666"/>
              </a:solidFill>
              <a:latin typeface="Proxima Nova"/>
              <a:ea typeface="Proxima Nova"/>
              <a:cs typeface="Proxima Nova"/>
              <a:sym typeface="Proxima Nova"/>
            </a:endParaRPr>
          </a:p>
        </p:txBody>
      </p:sp>
      <p:graphicFrame>
        <p:nvGraphicFramePr>
          <p:cNvPr id="304" name="Google Shape;304;p45"/>
          <p:cNvGraphicFramePr/>
          <p:nvPr/>
        </p:nvGraphicFramePr>
        <p:xfrm>
          <a:off x="4692775" y="1947675"/>
          <a:ext cx="3000000" cy="3000000"/>
        </p:xfrm>
        <a:graphic>
          <a:graphicData uri="http://schemas.openxmlformats.org/drawingml/2006/table">
            <a:tbl>
              <a:tblPr>
                <a:noFill/>
                <a:tableStyleId>{DD902AAD-CD5C-4E8A-A3CB-F6B827E71821}</a:tableStyleId>
              </a:tblPr>
              <a:tblGrid>
                <a:gridCol w="1842450">
                  <a:extLst>
                    <a:ext uri="{9D8B030D-6E8A-4147-A177-3AD203B41FA5}">
                      <a16:colId xmlns:a16="http://schemas.microsoft.com/office/drawing/2014/main" val="20000"/>
                    </a:ext>
                  </a:extLst>
                </a:gridCol>
                <a:gridCol w="1956975">
                  <a:extLst>
                    <a:ext uri="{9D8B030D-6E8A-4147-A177-3AD203B41FA5}">
                      <a16:colId xmlns:a16="http://schemas.microsoft.com/office/drawing/2014/main" val="20001"/>
                    </a:ext>
                  </a:extLst>
                </a:gridCol>
              </a:tblGrid>
              <a:tr h="396200">
                <a:tc>
                  <a:txBody>
                    <a:bodyPr/>
                    <a:lstStyle/>
                    <a:p>
                      <a:pPr marL="0" lvl="0" indent="0" algn="ctr" rtl="0">
                        <a:spcBef>
                          <a:spcPts val="0"/>
                        </a:spcBef>
                        <a:spcAft>
                          <a:spcPts val="0"/>
                        </a:spcAft>
                        <a:buNone/>
                      </a:pPr>
                      <a:r>
                        <a:rPr lang="en" sz="1500">
                          <a:solidFill>
                            <a:schemeClr val="dk2"/>
                          </a:solidFill>
                          <a:latin typeface="Proxima Nova Semibold"/>
                          <a:ea typeface="Proxima Nova Semibold"/>
                          <a:cs typeface="Proxima Nova Semibold"/>
                          <a:sym typeface="Proxima Nova Semibold"/>
                        </a:rPr>
                        <a:t>Group</a:t>
                      </a:r>
                      <a:endParaRPr sz="1500">
                        <a:solidFill>
                          <a:schemeClr val="dk2"/>
                        </a:solidFill>
                        <a:latin typeface="Proxima Nova Semibold"/>
                        <a:ea typeface="Proxima Nova Semibold"/>
                        <a:cs typeface="Proxima Nova Semibold"/>
                        <a:sym typeface="Proxima Nova Semibold"/>
                      </a:endParaRPr>
                    </a:p>
                  </a:txBody>
                  <a:tcPr marL="91425" marR="91425" marT="91425" marB="91425" anchor="ctr"/>
                </a:tc>
                <a:tc>
                  <a:txBody>
                    <a:bodyPr/>
                    <a:lstStyle/>
                    <a:p>
                      <a:pPr marL="0" lvl="0" indent="0" algn="ctr" rtl="0">
                        <a:spcBef>
                          <a:spcPts val="0"/>
                        </a:spcBef>
                        <a:spcAft>
                          <a:spcPts val="0"/>
                        </a:spcAft>
                        <a:buNone/>
                      </a:pPr>
                      <a:r>
                        <a:rPr lang="en" sz="1500">
                          <a:solidFill>
                            <a:schemeClr val="dk2"/>
                          </a:solidFill>
                          <a:latin typeface="Proxima Nova Semibold"/>
                          <a:ea typeface="Proxima Nova Semibold"/>
                          <a:cs typeface="Proxima Nova Semibold"/>
                          <a:sym typeface="Proxima Nova Semibold"/>
                        </a:rPr>
                        <a:t>Cronbach’s alpha coefficient</a:t>
                      </a:r>
                      <a:endParaRPr sz="1500">
                        <a:solidFill>
                          <a:schemeClr val="dk2"/>
                        </a:solidFill>
                        <a:latin typeface="Proxima Nova Semibold"/>
                        <a:ea typeface="Proxima Nova Semibold"/>
                        <a:cs typeface="Proxima Nova Semibold"/>
                        <a:sym typeface="Proxima Nova Semibold"/>
                      </a:endParaRPr>
                    </a:p>
                  </a:txBody>
                  <a:tcPr marL="91425" marR="91425" marT="91425" marB="91425" anchor="ct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 sz="1500">
                          <a:solidFill>
                            <a:schemeClr val="dk2"/>
                          </a:solidFill>
                          <a:latin typeface="Proxima Nova"/>
                          <a:ea typeface="Proxima Nova"/>
                          <a:cs typeface="Proxima Nova"/>
                          <a:sym typeface="Proxima Nova"/>
                        </a:rPr>
                        <a:t>In-flight experience</a:t>
                      </a:r>
                      <a:endParaRPr sz="1500">
                        <a:solidFill>
                          <a:schemeClr val="dk2"/>
                        </a:solidFill>
                        <a:latin typeface="Proxima Nova"/>
                        <a:ea typeface="Proxima Nova"/>
                        <a:cs typeface="Proxima Nova"/>
                        <a:sym typeface="Proxima Nova"/>
                      </a:endParaRPr>
                    </a:p>
                  </a:txBody>
                  <a:tcPr marL="91425" marR="91425" marT="91425" marB="91425" anchor="ctr"/>
                </a:tc>
                <a:tc>
                  <a:txBody>
                    <a:bodyPr/>
                    <a:lstStyle/>
                    <a:p>
                      <a:pPr marL="0" lvl="0" indent="0" algn="ctr" rtl="0">
                        <a:spcBef>
                          <a:spcPts val="0"/>
                        </a:spcBef>
                        <a:spcAft>
                          <a:spcPts val="0"/>
                        </a:spcAft>
                        <a:buNone/>
                      </a:pPr>
                      <a:r>
                        <a:rPr lang="en" sz="1500">
                          <a:solidFill>
                            <a:schemeClr val="dk2"/>
                          </a:solidFill>
                          <a:latin typeface="Proxima Nova"/>
                          <a:ea typeface="Proxima Nova"/>
                          <a:cs typeface="Proxima Nova"/>
                          <a:sym typeface="Proxima Nova"/>
                        </a:rPr>
                        <a:t>0.879</a:t>
                      </a:r>
                      <a:endParaRPr sz="1500">
                        <a:solidFill>
                          <a:schemeClr val="dk2"/>
                        </a:solidFill>
                        <a:latin typeface="Proxima Nova"/>
                        <a:ea typeface="Proxima Nova"/>
                        <a:cs typeface="Proxima Nova"/>
                        <a:sym typeface="Proxima Nova"/>
                      </a:endParaRPr>
                    </a:p>
                  </a:txBody>
                  <a:tcPr marL="91425" marR="91425" marT="91425" marB="91425" anchor="ctr"/>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 sz="1500">
                          <a:solidFill>
                            <a:schemeClr val="dk2"/>
                          </a:solidFill>
                          <a:latin typeface="Proxima Nova"/>
                          <a:ea typeface="Proxima Nova"/>
                          <a:cs typeface="Proxima Nova"/>
                          <a:sym typeface="Proxima Nova"/>
                        </a:rPr>
                        <a:t>Convenience</a:t>
                      </a:r>
                      <a:endParaRPr sz="1500">
                        <a:solidFill>
                          <a:schemeClr val="dk2"/>
                        </a:solidFill>
                        <a:latin typeface="Proxima Nova"/>
                        <a:ea typeface="Proxima Nova"/>
                        <a:cs typeface="Proxima Nova"/>
                        <a:sym typeface="Proxima Nova"/>
                      </a:endParaRPr>
                    </a:p>
                  </a:txBody>
                  <a:tcPr marL="91425" marR="91425" marT="91425" marB="91425" anchor="ctr"/>
                </a:tc>
                <a:tc>
                  <a:txBody>
                    <a:bodyPr/>
                    <a:lstStyle/>
                    <a:p>
                      <a:pPr marL="0" lvl="0" indent="0" algn="ctr" rtl="0">
                        <a:spcBef>
                          <a:spcPts val="0"/>
                        </a:spcBef>
                        <a:spcAft>
                          <a:spcPts val="0"/>
                        </a:spcAft>
                        <a:buNone/>
                      </a:pPr>
                      <a:r>
                        <a:rPr lang="en" sz="1500">
                          <a:solidFill>
                            <a:schemeClr val="dk2"/>
                          </a:solidFill>
                          <a:latin typeface="Proxima Nova"/>
                          <a:ea typeface="Proxima Nova"/>
                          <a:cs typeface="Proxima Nova"/>
                          <a:sym typeface="Proxima Nova"/>
                        </a:rPr>
                        <a:t>0.772</a:t>
                      </a:r>
                      <a:endParaRPr sz="1500">
                        <a:solidFill>
                          <a:schemeClr val="dk2"/>
                        </a:solidFill>
                        <a:latin typeface="Proxima Nova"/>
                        <a:ea typeface="Proxima Nova"/>
                        <a:cs typeface="Proxima Nova"/>
                        <a:sym typeface="Proxima Nova"/>
                      </a:endParaRPr>
                    </a:p>
                  </a:txBody>
                  <a:tcPr marL="91425" marR="91425" marT="91425" marB="91425" anchor="ctr"/>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en" sz="1500">
                          <a:solidFill>
                            <a:schemeClr val="dk2"/>
                          </a:solidFill>
                          <a:latin typeface="Proxima Nova"/>
                          <a:ea typeface="Proxima Nova"/>
                          <a:cs typeface="Proxima Nova"/>
                          <a:sym typeface="Proxima Nova"/>
                        </a:rPr>
                        <a:t>Service</a:t>
                      </a:r>
                      <a:endParaRPr sz="1500">
                        <a:solidFill>
                          <a:schemeClr val="dk2"/>
                        </a:solidFill>
                        <a:latin typeface="Proxima Nova"/>
                        <a:ea typeface="Proxima Nova"/>
                        <a:cs typeface="Proxima Nova"/>
                        <a:sym typeface="Proxima Nova"/>
                      </a:endParaRPr>
                    </a:p>
                  </a:txBody>
                  <a:tcPr marL="91425" marR="91425" marT="91425" marB="91425" anchor="ctr"/>
                </a:tc>
                <a:tc>
                  <a:txBody>
                    <a:bodyPr/>
                    <a:lstStyle/>
                    <a:p>
                      <a:pPr marL="0" lvl="0" indent="0" algn="ctr" rtl="0">
                        <a:spcBef>
                          <a:spcPts val="0"/>
                        </a:spcBef>
                        <a:spcAft>
                          <a:spcPts val="0"/>
                        </a:spcAft>
                        <a:buNone/>
                      </a:pPr>
                      <a:r>
                        <a:rPr lang="en" sz="1500">
                          <a:solidFill>
                            <a:schemeClr val="dk2"/>
                          </a:solidFill>
                          <a:latin typeface="Proxima Nova"/>
                          <a:ea typeface="Proxima Nova"/>
                          <a:cs typeface="Proxima Nova"/>
                          <a:sym typeface="Proxima Nova"/>
                        </a:rPr>
                        <a:t>0.777</a:t>
                      </a:r>
                      <a:endParaRPr sz="1500">
                        <a:solidFill>
                          <a:schemeClr val="dk2"/>
                        </a:solidFill>
                        <a:latin typeface="Proxima Nova"/>
                        <a:ea typeface="Proxima Nova"/>
                        <a:cs typeface="Proxima Nova"/>
                        <a:sym typeface="Proxima Nova"/>
                      </a:endParaRPr>
                    </a:p>
                  </a:txBody>
                  <a:tcPr marL="91425" marR="91425" marT="91425" marB="91425" anchor="ctr"/>
                </a:tc>
                <a:extLst>
                  <a:ext uri="{0D108BD9-81ED-4DB2-BD59-A6C34878D82A}">
                    <a16:rowId xmlns:a16="http://schemas.microsoft.com/office/drawing/2014/main" val="10003"/>
                  </a:ext>
                </a:extLst>
              </a:tr>
              <a:tr h="381000">
                <a:tc>
                  <a:txBody>
                    <a:bodyPr/>
                    <a:lstStyle/>
                    <a:p>
                      <a:pPr marL="0" lvl="0" indent="0" algn="l" rtl="0">
                        <a:spcBef>
                          <a:spcPts val="0"/>
                        </a:spcBef>
                        <a:spcAft>
                          <a:spcPts val="0"/>
                        </a:spcAft>
                        <a:buNone/>
                      </a:pPr>
                      <a:r>
                        <a:rPr lang="en" sz="1500">
                          <a:solidFill>
                            <a:schemeClr val="dk2"/>
                          </a:solidFill>
                          <a:latin typeface="Proxima Nova"/>
                          <a:ea typeface="Proxima Nova"/>
                          <a:cs typeface="Proxima Nova"/>
                          <a:sym typeface="Proxima Nova"/>
                        </a:rPr>
                        <a:t>Punctuation</a:t>
                      </a:r>
                      <a:endParaRPr sz="1500">
                        <a:solidFill>
                          <a:schemeClr val="dk2"/>
                        </a:solidFill>
                        <a:latin typeface="Proxima Nova"/>
                        <a:ea typeface="Proxima Nova"/>
                        <a:cs typeface="Proxima Nova"/>
                        <a:sym typeface="Proxima Nova"/>
                      </a:endParaRPr>
                    </a:p>
                  </a:txBody>
                  <a:tcPr marL="91425" marR="91425" marT="91425" marB="91425" anchor="ctr"/>
                </a:tc>
                <a:tc>
                  <a:txBody>
                    <a:bodyPr/>
                    <a:lstStyle/>
                    <a:p>
                      <a:pPr marL="0" lvl="0" indent="0" algn="ctr" rtl="0">
                        <a:spcBef>
                          <a:spcPts val="0"/>
                        </a:spcBef>
                        <a:spcAft>
                          <a:spcPts val="0"/>
                        </a:spcAft>
                        <a:buNone/>
                      </a:pPr>
                      <a:r>
                        <a:rPr lang="en" sz="1500">
                          <a:solidFill>
                            <a:schemeClr val="dk2"/>
                          </a:solidFill>
                          <a:latin typeface="Proxima Nova"/>
                          <a:ea typeface="Proxima Nova"/>
                          <a:cs typeface="Proxima Nova"/>
                          <a:sym typeface="Proxima Nova"/>
                        </a:rPr>
                        <a:t>0.982</a:t>
                      </a:r>
                      <a:endParaRPr sz="1500">
                        <a:solidFill>
                          <a:schemeClr val="dk2"/>
                        </a:solidFill>
                        <a:latin typeface="Proxima Nova"/>
                        <a:ea typeface="Proxima Nova"/>
                        <a:cs typeface="Proxima Nova"/>
                        <a:sym typeface="Proxima Nova"/>
                      </a:endParaRPr>
                    </a:p>
                  </a:txBody>
                  <a:tcPr marL="91425" marR="91425" marT="91425" marB="91425" anchor="ctr"/>
                </a:tc>
                <a:extLst>
                  <a:ext uri="{0D108BD9-81ED-4DB2-BD59-A6C34878D82A}">
                    <a16:rowId xmlns:a16="http://schemas.microsoft.com/office/drawing/2014/main" val="10004"/>
                  </a:ext>
                </a:extLst>
              </a:tr>
              <a:tr h="381000">
                <a:tc>
                  <a:txBody>
                    <a:bodyPr/>
                    <a:lstStyle/>
                    <a:p>
                      <a:pPr marL="0" lvl="0" indent="0" algn="l" rtl="0">
                        <a:spcBef>
                          <a:spcPts val="0"/>
                        </a:spcBef>
                        <a:spcAft>
                          <a:spcPts val="0"/>
                        </a:spcAft>
                        <a:buNone/>
                      </a:pPr>
                      <a:r>
                        <a:rPr lang="en" sz="1500">
                          <a:solidFill>
                            <a:schemeClr val="dk2"/>
                          </a:solidFill>
                          <a:latin typeface="Proxima Nova"/>
                          <a:ea typeface="Proxima Nova"/>
                          <a:cs typeface="Proxima Nova"/>
                          <a:sym typeface="Proxima Nova"/>
                        </a:rPr>
                        <a:t>Others</a:t>
                      </a:r>
                      <a:endParaRPr sz="1500">
                        <a:solidFill>
                          <a:schemeClr val="dk2"/>
                        </a:solidFill>
                        <a:latin typeface="Proxima Nova"/>
                        <a:ea typeface="Proxima Nova"/>
                        <a:cs typeface="Proxima Nova"/>
                        <a:sym typeface="Proxima Nova"/>
                      </a:endParaRPr>
                    </a:p>
                  </a:txBody>
                  <a:tcPr marL="91425" marR="91425" marT="91425" marB="91425" anchor="ctr"/>
                </a:tc>
                <a:tc>
                  <a:txBody>
                    <a:bodyPr/>
                    <a:lstStyle/>
                    <a:p>
                      <a:pPr marL="0" lvl="0" indent="0" algn="ctr" rtl="0">
                        <a:spcBef>
                          <a:spcPts val="0"/>
                        </a:spcBef>
                        <a:spcAft>
                          <a:spcPts val="0"/>
                        </a:spcAft>
                        <a:buNone/>
                      </a:pPr>
                      <a:r>
                        <a:rPr lang="en" sz="1500">
                          <a:solidFill>
                            <a:schemeClr val="dk2"/>
                          </a:solidFill>
                          <a:latin typeface="Proxima Nova"/>
                          <a:ea typeface="Proxima Nova"/>
                          <a:cs typeface="Proxima Nova"/>
                          <a:sym typeface="Proxima Nova"/>
                        </a:rPr>
                        <a:t>not applicable</a:t>
                      </a:r>
                      <a:endParaRPr sz="1500">
                        <a:solidFill>
                          <a:schemeClr val="dk2"/>
                        </a:solidFill>
                        <a:latin typeface="Proxima Nova"/>
                        <a:ea typeface="Proxima Nova"/>
                        <a:cs typeface="Proxima Nova"/>
                        <a:sym typeface="Proxima Nova"/>
                      </a:endParaRPr>
                    </a:p>
                  </a:txBody>
                  <a:tcPr marL="91425" marR="91425" marT="91425" marB="91425" anchor="ctr"/>
                </a:tc>
                <a:extLst>
                  <a:ext uri="{0D108BD9-81ED-4DB2-BD59-A6C34878D82A}">
                    <a16:rowId xmlns:a16="http://schemas.microsoft.com/office/drawing/2014/main" val="10005"/>
                  </a:ext>
                </a:extLst>
              </a:tr>
            </a:tbl>
          </a:graphicData>
        </a:graphic>
      </p:graphicFrame>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graphicFrame>
        <p:nvGraphicFramePr>
          <p:cNvPr id="309" name="Google Shape;309;p46"/>
          <p:cNvGraphicFramePr/>
          <p:nvPr/>
        </p:nvGraphicFramePr>
        <p:xfrm>
          <a:off x="616525" y="865325"/>
          <a:ext cx="3000000" cy="3000000"/>
        </p:xfrm>
        <a:graphic>
          <a:graphicData uri="http://schemas.openxmlformats.org/drawingml/2006/table">
            <a:tbl>
              <a:tblPr>
                <a:noFill/>
                <a:tableStyleId>{DD902AAD-CD5C-4E8A-A3CB-F6B827E71821}</a:tableStyleId>
              </a:tblPr>
              <a:tblGrid>
                <a:gridCol w="3900000">
                  <a:extLst>
                    <a:ext uri="{9D8B030D-6E8A-4147-A177-3AD203B41FA5}">
                      <a16:colId xmlns:a16="http://schemas.microsoft.com/office/drawing/2014/main" val="20000"/>
                    </a:ext>
                  </a:extLst>
                </a:gridCol>
                <a:gridCol w="4161200">
                  <a:extLst>
                    <a:ext uri="{9D8B030D-6E8A-4147-A177-3AD203B41FA5}">
                      <a16:colId xmlns:a16="http://schemas.microsoft.com/office/drawing/2014/main" val="20001"/>
                    </a:ext>
                  </a:extLst>
                </a:gridCol>
              </a:tblGrid>
              <a:tr h="368375">
                <a:tc>
                  <a:txBody>
                    <a:bodyPr/>
                    <a:lstStyle/>
                    <a:p>
                      <a:pPr marL="0" lvl="0" indent="0" algn="ctr" rtl="0">
                        <a:lnSpc>
                          <a:spcPct val="115000"/>
                        </a:lnSpc>
                        <a:spcBef>
                          <a:spcPts val="0"/>
                        </a:spcBef>
                        <a:spcAft>
                          <a:spcPts val="1200"/>
                        </a:spcAft>
                        <a:buNone/>
                      </a:pPr>
                      <a:r>
                        <a:rPr lang="en" sz="1200" b="1">
                          <a:solidFill>
                            <a:schemeClr val="dk2"/>
                          </a:solidFill>
                          <a:highlight>
                            <a:schemeClr val="lt1"/>
                          </a:highlight>
                          <a:latin typeface="Proxima Nova"/>
                          <a:ea typeface="Proxima Nova"/>
                          <a:cs typeface="Proxima Nova"/>
                          <a:sym typeface="Proxima Nova"/>
                        </a:rPr>
                        <a:t>PCA</a:t>
                      </a:r>
                      <a:endParaRPr sz="1200">
                        <a:solidFill>
                          <a:schemeClr val="dk2"/>
                        </a:solidFill>
                      </a:endParaRPr>
                    </a:p>
                  </a:txBody>
                  <a:tcPr marL="91425" marR="91425" marT="91425" marB="91425"/>
                </a:tc>
                <a:tc>
                  <a:txBody>
                    <a:bodyPr/>
                    <a:lstStyle/>
                    <a:p>
                      <a:pPr marL="0" lvl="0" indent="0" algn="ctr" rtl="0">
                        <a:lnSpc>
                          <a:spcPct val="115000"/>
                        </a:lnSpc>
                        <a:spcBef>
                          <a:spcPts val="0"/>
                        </a:spcBef>
                        <a:spcAft>
                          <a:spcPts val="1200"/>
                        </a:spcAft>
                        <a:buNone/>
                      </a:pPr>
                      <a:r>
                        <a:rPr lang="en" sz="1200" b="1">
                          <a:solidFill>
                            <a:schemeClr val="dk2"/>
                          </a:solidFill>
                          <a:highlight>
                            <a:schemeClr val="lt1"/>
                          </a:highlight>
                          <a:latin typeface="Proxima Nova"/>
                          <a:ea typeface="Proxima Nova"/>
                          <a:cs typeface="Proxima Nova"/>
                          <a:sym typeface="Proxima Nova"/>
                        </a:rPr>
                        <a:t>FA</a:t>
                      </a:r>
                      <a:endParaRPr sz="1200">
                        <a:solidFill>
                          <a:schemeClr val="dk2"/>
                        </a:solidFill>
                      </a:endParaRPr>
                    </a:p>
                  </a:txBody>
                  <a:tcPr marL="91425" marR="91425" marT="91425" marB="91425"/>
                </a:tc>
                <a:extLst>
                  <a:ext uri="{0D108BD9-81ED-4DB2-BD59-A6C34878D82A}">
                    <a16:rowId xmlns:a16="http://schemas.microsoft.com/office/drawing/2014/main" val="10000"/>
                  </a:ext>
                </a:extLst>
              </a:tr>
              <a:tr h="759925">
                <a:tc>
                  <a:txBody>
                    <a:bodyPr/>
                    <a:lstStyle/>
                    <a:p>
                      <a:pPr marL="0" lvl="0" indent="0" algn="l" rtl="0">
                        <a:lnSpc>
                          <a:spcPct val="115000"/>
                        </a:lnSpc>
                        <a:spcBef>
                          <a:spcPts val="0"/>
                        </a:spcBef>
                        <a:spcAft>
                          <a:spcPts val="0"/>
                        </a:spcAft>
                        <a:buNone/>
                      </a:pPr>
                      <a:r>
                        <a:rPr lang="en" sz="1200" b="1">
                          <a:solidFill>
                            <a:schemeClr val="dk2"/>
                          </a:solidFill>
                          <a:highlight>
                            <a:schemeClr val="lt1"/>
                          </a:highlight>
                          <a:latin typeface="Proxima Nova"/>
                          <a:ea typeface="Proxima Nova"/>
                          <a:cs typeface="Proxima Nova"/>
                          <a:sym typeface="Proxima Nova"/>
                        </a:rPr>
                        <a:t>Group 1: In-flight experience</a:t>
                      </a:r>
                      <a:endParaRPr sz="1200" b="1">
                        <a:solidFill>
                          <a:schemeClr val="dk2"/>
                        </a:solidFill>
                        <a:highlight>
                          <a:schemeClr val="lt1"/>
                        </a:highlight>
                        <a:latin typeface="Proxima Nova"/>
                        <a:ea typeface="Proxima Nova"/>
                        <a:cs typeface="Proxima Nova"/>
                        <a:sym typeface="Proxima Nova"/>
                      </a:endParaRPr>
                    </a:p>
                    <a:p>
                      <a:pPr marL="0" lvl="0" indent="0" algn="l" rtl="0">
                        <a:lnSpc>
                          <a:spcPct val="115000"/>
                        </a:lnSpc>
                        <a:spcBef>
                          <a:spcPts val="0"/>
                        </a:spcBef>
                        <a:spcAft>
                          <a:spcPts val="0"/>
                        </a:spcAft>
                        <a:buNone/>
                      </a:pPr>
                      <a:r>
                        <a:rPr lang="en" sz="1200">
                          <a:solidFill>
                            <a:schemeClr val="dk2"/>
                          </a:solidFill>
                          <a:highlight>
                            <a:schemeClr val="lt1"/>
                          </a:highlight>
                          <a:latin typeface="Proxima Nova"/>
                          <a:ea typeface="Proxima Nova"/>
                          <a:cs typeface="Proxima Nova"/>
                          <a:sym typeface="Proxima Nova"/>
                        </a:rPr>
                        <a:t>Inflight.entertainment, Cleanliness, Seat.comfort and Food.and.drink</a:t>
                      </a:r>
                      <a:endParaRPr sz="1200">
                        <a:solidFill>
                          <a:schemeClr val="dk2"/>
                        </a:solidFill>
                      </a:endParaRPr>
                    </a:p>
                  </a:txBody>
                  <a:tcPr marL="91425" marR="91425" marT="91425" marB="91425"/>
                </a:tc>
                <a:tc>
                  <a:txBody>
                    <a:bodyPr/>
                    <a:lstStyle/>
                    <a:p>
                      <a:pPr marL="0" lvl="0" indent="0" algn="l" rtl="0">
                        <a:lnSpc>
                          <a:spcPct val="115000"/>
                        </a:lnSpc>
                        <a:spcBef>
                          <a:spcPts val="0"/>
                        </a:spcBef>
                        <a:spcAft>
                          <a:spcPts val="0"/>
                        </a:spcAft>
                        <a:buNone/>
                      </a:pPr>
                      <a:r>
                        <a:rPr lang="en" sz="1200" b="1">
                          <a:solidFill>
                            <a:schemeClr val="dk2"/>
                          </a:solidFill>
                          <a:highlight>
                            <a:schemeClr val="lt1"/>
                          </a:highlight>
                          <a:latin typeface="Proxima Nova"/>
                          <a:ea typeface="Proxima Nova"/>
                          <a:cs typeface="Proxima Nova"/>
                          <a:sym typeface="Proxima Nova"/>
                        </a:rPr>
                        <a:t>Group 1: In-flight experience</a:t>
                      </a:r>
                      <a:endParaRPr sz="1200" b="1">
                        <a:solidFill>
                          <a:schemeClr val="dk2"/>
                        </a:solidFill>
                        <a:highlight>
                          <a:schemeClr val="lt1"/>
                        </a:highlight>
                        <a:latin typeface="Proxima Nova"/>
                        <a:ea typeface="Proxima Nova"/>
                        <a:cs typeface="Proxima Nova"/>
                        <a:sym typeface="Proxima Nova"/>
                      </a:endParaRPr>
                    </a:p>
                    <a:p>
                      <a:pPr marL="0" lvl="0" indent="0" algn="l" rtl="0">
                        <a:lnSpc>
                          <a:spcPct val="115000"/>
                        </a:lnSpc>
                        <a:spcBef>
                          <a:spcPts val="0"/>
                        </a:spcBef>
                        <a:spcAft>
                          <a:spcPts val="1200"/>
                        </a:spcAft>
                        <a:buNone/>
                      </a:pPr>
                      <a:r>
                        <a:rPr lang="en" sz="1200">
                          <a:solidFill>
                            <a:schemeClr val="dk2"/>
                          </a:solidFill>
                          <a:highlight>
                            <a:schemeClr val="lt1"/>
                          </a:highlight>
                          <a:latin typeface="Proxima Nova"/>
                          <a:ea typeface="Proxima Nova"/>
                          <a:cs typeface="Proxima Nova"/>
                          <a:sym typeface="Proxima Nova"/>
                        </a:rPr>
                        <a:t>Inflight.entertainment, Cleanliness, Seat.comfort and Food.and.drink</a:t>
                      </a:r>
                      <a:endParaRPr sz="1200">
                        <a:solidFill>
                          <a:schemeClr val="dk2"/>
                        </a:solidFill>
                      </a:endParaRPr>
                    </a:p>
                  </a:txBody>
                  <a:tcPr marL="91425" marR="91425" marT="91425" marB="91425"/>
                </a:tc>
                <a:extLst>
                  <a:ext uri="{0D108BD9-81ED-4DB2-BD59-A6C34878D82A}">
                    <a16:rowId xmlns:a16="http://schemas.microsoft.com/office/drawing/2014/main" val="10001"/>
                  </a:ext>
                </a:extLst>
              </a:tr>
              <a:tr h="759925">
                <a:tc>
                  <a:txBody>
                    <a:bodyPr/>
                    <a:lstStyle/>
                    <a:p>
                      <a:pPr marL="0" lvl="0" indent="0" algn="l" rtl="0">
                        <a:lnSpc>
                          <a:spcPct val="115000"/>
                        </a:lnSpc>
                        <a:spcBef>
                          <a:spcPts val="1000"/>
                        </a:spcBef>
                        <a:spcAft>
                          <a:spcPts val="0"/>
                        </a:spcAft>
                        <a:buNone/>
                      </a:pPr>
                      <a:r>
                        <a:rPr lang="en" sz="1200" b="1">
                          <a:solidFill>
                            <a:schemeClr val="dk2"/>
                          </a:solidFill>
                          <a:highlight>
                            <a:schemeClr val="lt1"/>
                          </a:highlight>
                          <a:latin typeface="Proxima Nova"/>
                          <a:ea typeface="Proxima Nova"/>
                          <a:cs typeface="Proxima Nova"/>
                          <a:sym typeface="Proxima Nova"/>
                        </a:rPr>
                        <a:t>Group 2: Convenience</a:t>
                      </a:r>
                      <a:endParaRPr sz="1200" b="1">
                        <a:solidFill>
                          <a:schemeClr val="dk2"/>
                        </a:solidFill>
                        <a:highlight>
                          <a:schemeClr val="lt1"/>
                        </a:highlight>
                        <a:latin typeface="Proxima Nova"/>
                        <a:ea typeface="Proxima Nova"/>
                        <a:cs typeface="Proxima Nova"/>
                        <a:sym typeface="Proxima Nova"/>
                      </a:endParaRPr>
                    </a:p>
                    <a:p>
                      <a:pPr marL="0" lvl="0" indent="0" algn="l" rtl="0">
                        <a:lnSpc>
                          <a:spcPct val="115000"/>
                        </a:lnSpc>
                        <a:spcBef>
                          <a:spcPts val="0"/>
                        </a:spcBef>
                        <a:spcAft>
                          <a:spcPts val="1000"/>
                        </a:spcAft>
                        <a:buNone/>
                      </a:pPr>
                      <a:r>
                        <a:rPr lang="en" sz="1200">
                          <a:solidFill>
                            <a:schemeClr val="dk2"/>
                          </a:solidFill>
                          <a:highlight>
                            <a:schemeClr val="lt1"/>
                          </a:highlight>
                          <a:latin typeface="Proxima Nova"/>
                          <a:ea typeface="Proxima Nova"/>
                          <a:cs typeface="Proxima Nova"/>
                          <a:sym typeface="Proxima Nova"/>
                        </a:rPr>
                        <a:t>Gate.location and Departure.Arrival.time.convenient</a:t>
                      </a:r>
                      <a:endParaRPr sz="1200">
                        <a:solidFill>
                          <a:schemeClr val="dk2"/>
                        </a:solidFill>
                      </a:endParaRPr>
                    </a:p>
                  </a:txBody>
                  <a:tcPr marL="91425" marR="91425" marT="91425" marB="91425"/>
                </a:tc>
                <a:tc>
                  <a:txBody>
                    <a:bodyPr/>
                    <a:lstStyle/>
                    <a:p>
                      <a:pPr marL="0" lvl="0" indent="0" algn="l" rtl="0">
                        <a:lnSpc>
                          <a:spcPct val="115000"/>
                        </a:lnSpc>
                        <a:spcBef>
                          <a:spcPts val="0"/>
                        </a:spcBef>
                        <a:spcAft>
                          <a:spcPts val="0"/>
                        </a:spcAft>
                        <a:buNone/>
                      </a:pPr>
                      <a:r>
                        <a:rPr lang="en" sz="1200" b="1">
                          <a:solidFill>
                            <a:schemeClr val="dk2"/>
                          </a:solidFill>
                          <a:highlight>
                            <a:schemeClr val="lt1"/>
                          </a:highlight>
                          <a:latin typeface="Proxima Nova"/>
                          <a:ea typeface="Proxima Nova"/>
                          <a:cs typeface="Proxima Nova"/>
                          <a:sym typeface="Proxima Nova"/>
                        </a:rPr>
                        <a:t>Group 2: Convenience</a:t>
                      </a:r>
                      <a:endParaRPr sz="1200" b="1">
                        <a:solidFill>
                          <a:schemeClr val="dk2"/>
                        </a:solidFill>
                        <a:highlight>
                          <a:schemeClr val="lt1"/>
                        </a:highlight>
                        <a:latin typeface="Proxima Nova"/>
                        <a:ea typeface="Proxima Nova"/>
                        <a:cs typeface="Proxima Nova"/>
                        <a:sym typeface="Proxima Nova"/>
                      </a:endParaRPr>
                    </a:p>
                    <a:p>
                      <a:pPr marL="0" lvl="0" indent="0" algn="l" rtl="0">
                        <a:lnSpc>
                          <a:spcPct val="115000"/>
                        </a:lnSpc>
                        <a:spcBef>
                          <a:spcPts val="0"/>
                        </a:spcBef>
                        <a:spcAft>
                          <a:spcPts val="1200"/>
                        </a:spcAft>
                        <a:buNone/>
                      </a:pPr>
                      <a:r>
                        <a:rPr lang="en" sz="1200">
                          <a:solidFill>
                            <a:schemeClr val="accent4"/>
                          </a:solidFill>
                          <a:highlight>
                            <a:schemeClr val="lt1"/>
                          </a:highlight>
                          <a:latin typeface="Proxima Nova"/>
                          <a:ea typeface="Proxima Nova"/>
                          <a:cs typeface="Proxima Nova"/>
                          <a:sym typeface="Proxima Nova"/>
                        </a:rPr>
                        <a:t>Ease.of.Online.booking</a:t>
                      </a:r>
                      <a:r>
                        <a:rPr lang="en" sz="1200">
                          <a:solidFill>
                            <a:schemeClr val="dk2"/>
                          </a:solidFill>
                          <a:highlight>
                            <a:schemeClr val="lt1"/>
                          </a:highlight>
                          <a:latin typeface="Proxima Nova"/>
                          <a:ea typeface="Proxima Nova"/>
                          <a:cs typeface="Proxima Nova"/>
                          <a:sym typeface="Proxima Nova"/>
                        </a:rPr>
                        <a:t>, </a:t>
                      </a:r>
                      <a:r>
                        <a:rPr lang="en" sz="1200">
                          <a:solidFill>
                            <a:srgbClr val="0000FF"/>
                          </a:solidFill>
                          <a:highlight>
                            <a:schemeClr val="lt1"/>
                          </a:highlight>
                          <a:latin typeface="Proxima Nova"/>
                          <a:ea typeface="Proxima Nova"/>
                          <a:cs typeface="Proxima Nova"/>
                          <a:sym typeface="Proxima Nova"/>
                        </a:rPr>
                        <a:t>Inflight.wifi.service</a:t>
                      </a:r>
                      <a:r>
                        <a:rPr lang="en" sz="1200">
                          <a:solidFill>
                            <a:schemeClr val="dk2"/>
                          </a:solidFill>
                          <a:highlight>
                            <a:schemeClr val="lt1"/>
                          </a:highlight>
                          <a:latin typeface="Proxima Nova"/>
                          <a:ea typeface="Proxima Nova"/>
                          <a:cs typeface="Proxima Nova"/>
                          <a:sym typeface="Proxima Nova"/>
                        </a:rPr>
                        <a:t>, Gate.location and Departure.Arrival.time.convenient</a:t>
                      </a:r>
                      <a:endParaRPr sz="1200">
                        <a:solidFill>
                          <a:schemeClr val="dk2"/>
                        </a:solidFill>
                      </a:endParaRPr>
                    </a:p>
                  </a:txBody>
                  <a:tcPr marL="91425" marR="91425" marT="91425" marB="91425"/>
                </a:tc>
                <a:extLst>
                  <a:ext uri="{0D108BD9-81ED-4DB2-BD59-A6C34878D82A}">
                    <a16:rowId xmlns:a16="http://schemas.microsoft.com/office/drawing/2014/main" val="10002"/>
                  </a:ext>
                </a:extLst>
              </a:tr>
              <a:tr h="759925">
                <a:tc>
                  <a:txBody>
                    <a:bodyPr/>
                    <a:lstStyle/>
                    <a:p>
                      <a:pPr marL="0" lvl="0" indent="0" algn="l" rtl="0">
                        <a:lnSpc>
                          <a:spcPct val="115000"/>
                        </a:lnSpc>
                        <a:spcBef>
                          <a:spcPts val="0"/>
                        </a:spcBef>
                        <a:spcAft>
                          <a:spcPts val="0"/>
                        </a:spcAft>
                        <a:buNone/>
                      </a:pPr>
                      <a:r>
                        <a:rPr lang="en" sz="1200" b="1">
                          <a:solidFill>
                            <a:schemeClr val="dk2"/>
                          </a:solidFill>
                          <a:highlight>
                            <a:schemeClr val="lt1"/>
                          </a:highlight>
                          <a:latin typeface="Proxima Nova"/>
                          <a:ea typeface="Proxima Nova"/>
                          <a:cs typeface="Proxima Nova"/>
                          <a:sym typeface="Proxima Nova"/>
                        </a:rPr>
                        <a:t>Group 3: Service</a:t>
                      </a:r>
                      <a:endParaRPr sz="1200" b="1">
                        <a:solidFill>
                          <a:schemeClr val="dk2"/>
                        </a:solidFill>
                        <a:highlight>
                          <a:schemeClr val="lt1"/>
                        </a:highlight>
                        <a:latin typeface="Proxima Nova"/>
                        <a:ea typeface="Proxima Nova"/>
                        <a:cs typeface="Proxima Nova"/>
                        <a:sym typeface="Proxima Nova"/>
                      </a:endParaRPr>
                    </a:p>
                    <a:p>
                      <a:pPr marL="0" lvl="0" indent="0" algn="l" rtl="0">
                        <a:lnSpc>
                          <a:spcPct val="115000"/>
                        </a:lnSpc>
                        <a:spcBef>
                          <a:spcPts val="0"/>
                        </a:spcBef>
                        <a:spcAft>
                          <a:spcPts val="1200"/>
                        </a:spcAft>
                        <a:buNone/>
                      </a:pPr>
                      <a:r>
                        <a:rPr lang="en" sz="1200">
                          <a:solidFill>
                            <a:schemeClr val="dk2"/>
                          </a:solidFill>
                          <a:highlight>
                            <a:schemeClr val="lt1"/>
                          </a:highlight>
                          <a:latin typeface="Proxima Nova"/>
                          <a:ea typeface="Proxima Nova"/>
                          <a:cs typeface="Proxima Nova"/>
                          <a:sym typeface="Proxima Nova"/>
                        </a:rPr>
                        <a:t>Baggage.handling, Inflight.service, On.board.service and Leg.room.service</a:t>
                      </a:r>
                      <a:endParaRPr sz="1200">
                        <a:solidFill>
                          <a:schemeClr val="dk2"/>
                        </a:solidFill>
                      </a:endParaRPr>
                    </a:p>
                  </a:txBody>
                  <a:tcPr marL="91425" marR="91425" marT="91425" marB="91425"/>
                </a:tc>
                <a:tc>
                  <a:txBody>
                    <a:bodyPr/>
                    <a:lstStyle/>
                    <a:p>
                      <a:pPr marL="0" lvl="0" indent="0" algn="l" rtl="0">
                        <a:lnSpc>
                          <a:spcPct val="115000"/>
                        </a:lnSpc>
                        <a:spcBef>
                          <a:spcPts val="0"/>
                        </a:spcBef>
                        <a:spcAft>
                          <a:spcPts val="0"/>
                        </a:spcAft>
                        <a:buNone/>
                      </a:pPr>
                      <a:r>
                        <a:rPr lang="en" sz="1200" b="1">
                          <a:solidFill>
                            <a:schemeClr val="dk2"/>
                          </a:solidFill>
                          <a:highlight>
                            <a:schemeClr val="lt1"/>
                          </a:highlight>
                          <a:latin typeface="Proxima Nova"/>
                          <a:ea typeface="Proxima Nova"/>
                          <a:cs typeface="Proxima Nova"/>
                          <a:sym typeface="Proxima Nova"/>
                        </a:rPr>
                        <a:t>Group 3: Service</a:t>
                      </a:r>
                      <a:endParaRPr sz="1200" b="1">
                        <a:solidFill>
                          <a:schemeClr val="dk2"/>
                        </a:solidFill>
                        <a:highlight>
                          <a:schemeClr val="lt1"/>
                        </a:highlight>
                        <a:latin typeface="Proxima Nova"/>
                        <a:ea typeface="Proxima Nova"/>
                        <a:cs typeface="Proxima Nova"/>
                        <a:sym typeface="Proxima Nova"/>
                      </a:endParaRPr>
                    </a:p>
                    <a:p>
                      <a:pPr marL="0" lvl="0" indent="0" algn="l" rtl="0">
                        <a:lnSpc>
                          <a:spcPct val="115000"/>
                        </a:lnSpc>
                        <a:spcBef>
                          <a:spcPts val="0"/>
                        </a:spcBef>
                        <a:spcAft>
                          <a:spcPts val="1200"/>
                        </a:spcAft>
                        <a:buNone/>
                      </a:pPr>
                      <a:r>
                        <a:rPr lang="en" sz="1200">
                          <a:solidFill>
                            <a:schemeClr val="dk2"/>
                          </a:solidFill>
                          <a:highlight>
                            <a:schemeClr val="lt1"/>
                          </a:highlight>
                          <a:latin typeface="Proxima Nova"/>
                          <a:ea typeface="Proxima Nova"/>
                          <a:cs typeface="Proxima Nova"/>
                          <a:sym typeface="Proxima Nova"/>
                        </a:rPr>
                        <a:t>Baggage.handling, Inflight.service, On.board.service and Leg.room.service</a:t>
                      </a:r>
                      <a:endParaRPr sz="1200">
                        <a:solidFill>
                          <a:schemeClr val="dk2"/>
                        </a:solidFill>
                      </a:endParaRPr>
                    </a:p>
                  </a:txBody>
                  <a:tcPr marL="91425" marR="91425" marT="91425" marB="91425"/>
                </a:tc>
                <a:extLst>
                  <a:ext uri="{0D108BD9-81ED-4DB2-BD59-A6C34878D82A}">
                    <a16:rowId xmlns:a16="http://schemas.microsoft.com/office/drawing/2014/main" val="10003"/>
                  </a:ext>
                </a:extLst>
              </a:tr>
              <a:tr h="556675">
                <a:tc>
                  <a:txBody>
                    <a:bodyPr/>
                    <a:lstStyle/>
                    <a:p>
                      <a:pPr marL="0" lvl="0" indent="0" algn="l" rtl="0">
                        <a:lnSpc>
                          <a:spcPct val="115000"/>
                        </a:lnSpc>
                        <a:spcBef>
                          <a:spcPts val="0"/>
                        </a:spcBef>
                        <a:spcAft>
                          <a:spcPts val="0"/>
                        </a:spcAft>
                        <a:buNone/>
                      </a:pPr>
                      <a:r>
                        <a:rPr lang="en" sz="1200" b="1">
                          <a:solidFill>
                            <a:schemeClr val="dk2"/>
                          </a:solidFill>
                          <a:highlight>
                            <a:schemeClr val="lt1"/>
                          </a:highlight>
                          <a:latin typeface="Proxima Nova"/>
                          <a:ea typeface="Proxima Nova"/>
                          <a:cs typeface="Proxima Nova"/>
                          <a:sym typeface="Proxima Nova"/>
                        </a:rPr>
                        <a:t>Group 4: Punctuation</a:t>
                      </a:r>
                      <a:endParaRPr sz="1200" b="1">
                        <a:solidFill>
                          <a:schemeClr val="dk2"/>
                        </a:solidFill>
                        <a:highlight>
                          <a:schemeClr val="lt1"/>
                        </a:highlight>
                        <a:latin typeface="Proxima Nova"/>
                        <a:ea typeface="Proxima Nova"/>
                        <a:cs typeface="Proxima Nova"/>
                        <a:sym typeface="Proxima Nova"/>
                      </a:endParaRPr>
                    </a:p>
                    <a:p>
                      <a:pPr marL="0" lvl="0" indent="0" algn="l" rtl="0">
                        <a:lnSpc>
                          <a:spcPct val="115000"/>
                        </a:lnSpc>
                        <a:spcBef>
                          <a:spcPts val="0"/>
                        </a:spcBef>
                        <a:spcAft>
                          <a:spcPts val="1200"/>
                        </a:spcAft>
                        <a:buNone/>
                      </a:pPr>
                      <a:r>
                        <a:rPr lang="en" sz="1200">
                          <a:solidFill>
                            <a:schemeClr val="dk2"/>
                          </a:solidFill>
                          <a:highlight>
                            <a:schemeClr val="lt1"/>
                          </a:highlight>
                          <a:latin typeface="Proxima Nova"/>
                          <a:ea typeface="Proxima Nova"/>
                          <a:cs typeface="Proxima Nova"/>
                          <a:sym typeface="Proxima Nova"/>
                        </a:rPr>
                        <a:t>Departure.Delay.in.Minutes and Arrival.Delay.in.Minutes</a:t>
                      </a:r>
                      <a:endParaRPr sz="1200" b="1">
                        <a:solidFill>
                          <a:schemeClr val="dk2"/>
                        </a:solidFill>
                        <a:highlight>
                          <a:schemeClr val="lt1"/>
                        </a:highlight>
                        <a:latin typeface="Proxima Nova"/>
                        <a:ea typeface="Proxima Nova"/>
                        <a:cs typeface="Proxima Nova"/>
                        <a:sym typeface="Proxima Nova"/>
                      </a:endParaRPr>
                    </a:p>
                  </a:txBody>
                  <a:tcPr marL="91425" marR="91425" marT="91425" marB="91425"/>
                </a:tc>
                <a:tc>
                  <a:txBody>
                    <a:bodyPr/>
                    <a:lstStyle/>
                    <a:p>
                      <a:pPr marL="0" lvl="0" indent="0" algn="l" rtl="0">
                        <a:lnSpc>
                          <a:spcPct val="115000"/>
                        </a:lnSpc>
                        <a:spcBef>
                          <a:spcPts val="0"/>
                        </a:spcBef>
                        <a:spcAft>
                          <a:spcPts val="0"/>
                        </a:spcAft>
                        <a:buNone/>
                      </a:pPr>
                      <a:r>
                        <a:rPr lang="en" sz="1200" b="1">
                          <a:solidFill>
                            <a:schemeClr val="dk2"/>
                          </a:solidFill>
                          <a:highlight>
                            <a:schemeClr val="lt1"/>
                          </a:highlight>
                          <a:latin typeface="Proxima Nova"/>
                          <a:ea typeface="Proxima Nova"/>
                          <a:cs typeface="Proxima Nova"/>
                          <a:sym typeface="Proxima Nova"/>
                        </a:rPr>
                        <a:t>Group 4: Punctuation</a:t>
                      </a:r>
                      <a:endParaRPr sz="1200" b="1">
                        <a:solidFill>
                          <a:schemeClr val="dk2"/>
                        </a:solidFill>
                        <a:highlight>
                          <a:schemeClr val="lt1"/>
                        </a:highlight>
                        <a:latin typeface="Proxima Nova"/>
                        <a:ea typeface="Proxima Nova"/>
                        <a:cs typeface="Proxima Nova"/>
                        <a:sym typeface="Proxima Nova"/>
                      </a:endParaRPr>
                    </a:p>
                    <a:p>
                      <a:pPr marL="0" lvl="0" indent="0" algn="l" rtl="0">
                        <a:lnSpc>
                          <a:spcPct val="115000"/>
                        </a:lnSpc>
                        <a:spcBef>
                          <a:spcPts val="0"/>
                        </a:spcBef>
                        <a:spcAft>
                          <a:spcPts val="1200"/>
                        </a:spcAft>
                        <a:buNone/>
                      </a:pPr>
                      <a:r>
                        <a:rPr lang="en" sz="1200">
                          <a:solidFill>
                            <a:schemeClr val="dk2"/>
                          </a:solidFill>
                          <a:highlight>
                            <a:schemeClr val="lt1"/>
                          </a:highlight>
                          <a:latin typeface="Proxima Nova"/>
                          <a:ea typeface="Proxima Nova"/>
                          <a:cs typeface="Proxima Nova"/>
                          <a:sym typeface="Proxima Nova"/>
                        </a:rPr>
                        <a:t>Departure.Delay.in.Minutes and Arrival.Delay.in.Minutes</a:t>
                      </a:r>
                      <a:endParaRPr sz="1200">
                        <a:solidFill>
                          <a:schemeClr val="dk2"/>
                        </a:solidFill>
                        <a:highlight>
                          <a:schemeClr val="lt1"/>
                        </a:highlight>
                        <a:latin typeface="Proxima Nova"/>
                        <a:ea typeface="Proxima Nova"/>
                        <a:cs typeface="Proxima Nova"/>
                        <a:sym typeface="Proxima Nova"/>
                      </a:endParaRPr>
                    </a:p>
                  </a:txBody>
                  <a:tcPr marL="91425" marR="91425" marT="91425" marB="91425"/>
                </a:tc>
                <a:extLst>
                  <a:ext uri="{0D108BD9-81ED-4DB2-BD59-A6C34878D82A}">
                    <a16:rowId xmlns:a16="http://schemas.microsoft.com/office/drawing/2014/main" val="10004"/>
                  </a:ext>
                </a:extLst>
              </a:tr>
              <a:tr h="808525">
                <a:tc>
                  <a:txBody>
                    <a:bodyPr/>
                    <a:lstStyle/>
                    <a:p>
                      <a:pPr marL="0" lvl="0" indent="0" algn="l" rtl="0">
                        <a:lnSpc>
                          <a:spcPct val="115000"/>
                        </a:lnSpc>
                        <a:spcBef>
                          <a:spcPts val="0"/>
                        </a:spcBef>
                        <a:spcAft>
                          <a:spcPts val="0"/>
                        </a:spcAft>
                        <a:buNone/>
                      </a:pPr>
                      <a:r>
                        <a:rPr lang="en" sz="1200" b="1">
                          <a:solidFill>
                            <a:schemeClr val="dk2"/>
                          </a:solidFill>
                          <a:highlight>
                            <a:schemeClr val="lt1"/>
                          </a:highlight>
                          <a:latin typeface="Proxima Nova"/>
                          <a:ea typeface="Proxima Nova"/>
                          <a:cs typeface="Proxima Nova"/>
                          <a:sym typeface="Proxima Nova"/>
                        </a:rPr>
                        <a:t>Group 5: Technology</a:t>
                      </a:r>
                      <a:endParaRPr sz="1200" b="1">
                        <a:solidFill>
                          <a:schemeClr val="dk2"/>
                        </a:solidFill>
                        <a:highlight>
                          <a:schemeClr val="lt1"/>
                        </a:highlight>
                        <a:latin typeface="Proxima Nova"/>
                        <a:ea typeface="Proxima Nova"/>
                        <a:cs typeface="Proxima Nova"/>
                        <a:sym typeface="Proxima Nova"/>
                      </a:endParaRPr>
                    </a:p>
                    <a:p>
                      <a:pPr marL="0" lvl="0" indent="0" algn="l" rtl="0">
                        <a:lnSpc>
                          <a:spcPct val="115000"/>
                        </a:lnSpc>
                        <a:spcBef>
                          <a:spcPts val="0"/>
                        </a:spcBef>
                        <a:spcAft>
                          <a:spcPts val="1200"/>
                        </a:spcAft>
                        <a:buNone/>
                      </a:pPr>
                      <a:r>
                        <a:rPr lang="en" sz="1200">
                          <a:solidFill>
                            <a:schemeClr val="accent4"/>
                          </a:solidFill>
                          <a:highlight>
                            <a:schemeClr val="lt1"/>
                          </a:highlight>
                          <a:latin typeface="Proxima Nova"/>
                          <a:ea typeface="Proxima Nova"/>
                          <a:cs typeface="Proxima Nova"/>
                          <a:sym typeface="Proxima Nova"/>
                        </a:rPr>
                        <a:t>Ease.of.Online.booking</a:t>
                      </a:r>
                      <a:r>
                        <a:rPr lang="en" sz="1200">
                          <a:solidFill>
                            <a:schemeClr val="dk2"/>
                          </a:solidFill>
                          <a:highlight>
                            <a:schemeClr val="lt1"/>
                          </a:highlight>
                          <a:latin typeface="Proxima Nova"/>
                          <a:ea typeface="Proxima Nova"/>
                          <a:cs typeface="Proxima Nova"/>
                          <a:sym typeface="Proxima Nova"/>
                        </a:rPr>
                        <a:t>, </a:t>
                      </a:r>
                      <a:r>
                        <a:rPr lang="en" sz="1200">
                          <a:solidFill>
                            <a:srgbClr val="0000FF"/>
                          </a:solidFill>
                          <a:highlight>
                            <a:schemeClr val="lt1"/>
                          </a:highlight>
                          <a:latin typeface="Proxima Nova"/>
                          <a:ea typeface="Proxima Nova"/>
                          <a:cs typeface="Proxima Nova"/>
                          <a:sym typeface="Proxima Nova"/>
                        </a:rPr>
                        <a:t>Inflight.wifi.service</a:t>
                      </a:r>
                      <a:r>
                        <a:rPr lang="en" sz="1200">
                          <a:solidFill>
                            <a:schemeClr val="dk2"/>
                          </a:solidFill>
                          <a:highlight>
                            <a:schemeClr val="lt1"/>
                          </a:highlight>
                          <a:latin typeface="Proxima Nova"/>
                          <a:ea typeface="Proxima Nova"/>
                          <a:cs typeface="Proxima Nova"/>
                          <a:sym typeface="Proxima Nova"/>
                        </a:rPr>
                        <a:t> and Online.boarding</a:t>
                      </a:r>
                      <a:endParaRPr sz="1200" b="1">
                        <a:solidFill>
                          <a:schemeClr val="dk2"/>
                        </a:solidFill>
                        <a:highlight>
                          <a:schemeClr val="lt1"/>
                        </a:highlight>
                        <a:latin typeface="Proxima Nova"/>
                        <a:ea typeface="Proxima Nova"/>
                        <a:cs typeface="Proxima Nova"/>
                        <a:sym typeface="Proxima Nova"/>
                      </a:endParaRPr>
                    </a:p>
                  </a:txBody>
                  <a:tcPr marL="91425" marR="91425" marT="91425" marB="91425"/>
                </a:tc>
                <a:tc>
                  <a:txBody>
                    <a:bodyPr/>
                    <a:lstStyle/>
                    <a:p>
                      <a:pPr marL="0" lvl="0" indent="0" algn="l" rtl="0">
                        <a:lnSpc>
                          <a:spcPct val="115000"/>
                        </a:lnSpc>
                        <a:spcBef>
                          <a:spcPts val="0"/>
                        </a:spcBef>
                        <a:spcAft>
                          <a:spcPts val="0"/>
                        </a:spcAft>
                        <a:buNone/>
                      </a:pPr>
                      <a:r>
                        <a:rPr lang="en" sz="1200" b="1">
                          <a:solidFill>
                            <a:schemeClr val="dk2"/>
                          </a:solidFill>
                          <a:highlight>
                            <a:schemeClr val="lt1"/>
                          </a:highlight>
                          <a:latin typeface="Proxima Nova"/>
                          <a:ea typeface="Proxima Nova"/>
                          <a:cs typeface="Proxima Nova"/>
                          <a:sym typeface="Proxima Nova"/>
                        </a:rPr>
                        <a:t>Group 5: Others</a:t>
                      </a:r>
                      <a:endParaRPr sz="1200" b="1">
                        <a:solidFill>
                          <a:schemeClr val="dk2"/>
                        </a:solidFill>
                        <a:highlight>
                          <a:schemeClr val="lt1"/>
                        </a:highlight>
                        <a:latin typeface="Proxima Nova"/>
                        <a:ea typeface="Proxima Nova"/>
                        <a:cs typeface="Proxima Nova"/>
                        <a:sym typeface="Proxima Nova"/>
                      </a:endParaRPr>
                    </a:p>
                    <a:p>
                      <a:pPr marL="0" lvl="0" indent="0" algn="l" rtl="0">
                        <a:lnSpc>
                          <a:spcPct val="115000"/>
                        </a:lnSpc>
                        <a:spcBef>
                          <a:spcPts val="0"/>
                        </a:spcBef>
                        <a:spcAft>
                          <a:spcPts val="1200"/>
                        </a:spcAft>
                        <a:buNone/>
                      </a:pPr>
                      <a:r>
                        <a:rPr lang="en" sz="1200">
                          <a:solidFill>
                            <a:schemeClr val="dk2"/>
                          </a:solidFill>
                          <a:highlight>
                            <a:schemeClr val="lt1"/>
                          </a:highlight>
                          <a:latin typeface="Proxima Nova"/>
                          <a:ea typeface="Proxima Nova"/>
                          <a:cs typeface="Proxima Nova"/>
                          <a:sym typeface="Proxima Nova"/>
                        </a:rPr>
                        <a:t>Online.boarding</a:t>
                      </a:r>
                      <a:endParaRPr sz="1200" b="1">
                        <a:solidFill>
                          <a:schemeClr val="dk2"/>
                        </a:solidFill>
                        <a:highlight>
                          <a:schemeClr val="lt1"/>
                        </a:highlight>
                        <a:latin typeface="Proxima Nova"/>
                        <a:ea typeface="Proxima Nova"/>
                        <a:cs typeface="Proxima Nova"/>
                        <a:sym typeface="Proxima Nova"/>
                      </a:endParaRPr>
                    </a:p>
                  </a:txBody>
                  <a:tcPr marL="91425" marR="91425" marT="91425" marB="91425"/>
                </a:tc>
                <a:extLst>
                  <a:ext uri="{0D108BD9-81ED-4DB2-BD59-A6C34878D82A}">
                    <a16:rowId xmlns:a16="http://schemas.microsoft.com/office/drawing/2014/main" val="10005"/>
                  </a:ext>
                </a:extLst>
              </a:tr>
            </a:tbl>
          </a:graphicData>
        </a:graphic>
      </p:graphicFrame>
      <p:sp>
        <p:nvSpPr>
          <p:cNvPr id="310" name="Google Shape;310;p46"/>
          <p:cNvSpPr txBox="1">
            <a:spLocks noGrp="1"/>
          </p:cNvSpPr>
          <p:nvPr>
            <p:ph type="title"/>
          </p:nvPr>
        </p:nvSpPr>
        <p:spPr>
          <a:xfrm>
            <a:off x="311700" y="1648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solidFill>
                  <a:schemeClr val="dk1"/>
                </a:solidFill>
              </a:rPr>
              <a:t>Comparison of grouping in PCA and FA</a:t>
            </a:r>
            <a:endParaRPr>
              <a:solidFill>
                <a:schemeClr val="dk1"/>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Google Shape;315;p4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solidFill>
                  <a:schemeClr val="dk1"/>
                </a:solidFill>
              </a:rPr>
              <a:t>Linear Discriminant Analysis</a:t>
            </a:r>
            <a:endParaRPr>
              <a:solidFill>
                <a:schemeClr val="dk1"/>
              </a:solidFill>
            </a:endParaRPr>
          </a:p>
        </p:txBody>
      </p:sp>
      <p:sp>
        <p:nvSpPr>
          <p:cNvPr id="316" name="Google Shape;316;p47"/>
          <p:cNvSpPr txBox="1"/>
          <p:nvPr/>
        </p:nvSpPr>
        <p:spPr>
          <a:xfrm>
            <a:off x="404275" y="1134275"/>
            <a:ext cx="6468600" cy="10467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Clr>
                <a:schemeClr val="dk2"/>
              </a:buClr>
              <a:buSzPts val="1400"/>
              <a:buFont typeface="Proxima Nova"/>
              <a:buChar char="●"/>
            </a:pPr>
            <a:r>
              <a:rPr lang="en">
                <a:solidFill>
                  <a:schemeClr val="dk2"/>
                </a:solidFill>
                <a:latin typeface="Proxima Nova"/>
                <a:ea typeface="Proxima Nova"/>
                <a:cs typeface="Proxima Nova"/>
                <a:sym typeface="Proxima Nova"/>
              </a:rPr>
              <a:t>Use the selected 15 variables</a:t>
            </a:r>
            <a:endParaRPr>
              <a:solidFill>
                <a:schemeClr val="dk2"/>
              </a:solidFill>
              <a:latin typeface="Proxima Nova"/>
              <a:ea typeface="Proxima Nova"/>
              <a:cs typeface="Proxima Nova"/>
              <a:sym typeface="Proxima Nova"/>
            </a:endParaRPr>
          </a:p>
          <a:p>
            <a:pPr marL="457200" lvl="0" indent="-317500" algn="l" rtl="0">
              <a:spcBef>
                <a:spcPts val="0"/>
              </a:spcBef>
              <a:spcAft>
                <a:spcPts val="0"/>
              </a:spcAft>
              <a:buClr>
                <a:schemeClr val="dk2"/>
              </a:buClr>
              <a:buSzPts val="1400"/>
              <a:buFont typeface="Proxima Nova"/>
              <a:buChar char="●"/>
            </a:pPr>
            <a:r>
              <a:rPr lang="en">
                <a:solidFill>
                  <a:schemeClr val="dk2"/>
                </a:solidFill>
                <a:latin typeface="Proxima Nova"/>
                <a:ea typeface="Proxima Nova"/>
                <a:cs typeface="Proxima Nova"/>
                <a:sym typeface="Proxima Nova"/>
              </a:rPr>
              <a:t>Split dataset into train (80%) and test (20%) data</a:t>
            </a:r>
            <a:endParaRPr>
              <a:solidFill>
                <a:schemeClr val="dk2"/>
              </a:solidFill>
              <a:latin typeface="Proxima Nova"/>
              <a:ea typeface="Proxima Nova"/>
              <a:cs typeface="Proxima Nova"/>
              <a:sym typeface="Proxima Nova"/>
            </a:endParaRPr>
          </a:p>
          <a:p>
            <a:pPr marL="457200" lvl="0" indent="-317500" algn="l" rtl="0">
              <a:spcBef>
                <a:spcPts val="0"/>
              </a:spcBef>
              <a:spcAft>
                <a:spcPts val="0"/>
              </a:spcAft>
              <a:buClr>
                <a:schemeClr val="dk2"/>
              </a:buClr>
              <a:buSzPts val="1400"/>
              <a:buFont typeface="Proxima Nova"/>
              <a:buChar char="●"/>
            </a:pPr>
            <a:r>
              <a:rPr lang="en">
                <a:solidFill>
                  <a:schemeClr val="dk2"/>
                </a:solidFill>
                <a:latin typeface="Proxima Nova"/>
                <a:ea typeface="Proxima Nova"/>
                <a:cs typeface="Proxima Nova"/>
                <a:sym typeface="Proxima Nova"/>
              </a:rPr>
              <a:t>Conduct LDA classification on train data</a:t>
            </a:r>
            <a:endParaRPr>
              <a:solidFill>
                <a:schemeClr val="dk2"/>
              </a:solidFill>
              <a:latin typeface="Proxima Nova"/>
              <a:ea typeface="Proxima Nova"/>
              <a:cs typeface="Proxima Nova"/>
              <a:sym typeface="Proxima Nova"/>
            </a:endParaRPr>
          </a:p>
          <a:p>
            <a:pPr marL="457200" lvl="0" indent="-317500" algn="l" rtl="0">
              <a:spcBef>
                <a:spcPts val="0"/>
              </a:spcBef>
              <a:spcAft>
                <a:spcPts val="0"/>
              </a:spcAft>
              <a:buClr>
                <a:schemeClr val="dk2"/>
              </a:buClr>
              <a:buSzPts val="1400"/>
              <a:buFont typeface="Proxima Nova"/>
              <a:buChar char="●"/>
            </a:pPr>
            <a:r>
              <a:rPr lang="en">
                <a:solidFill>
                  <a:schemeClr val="dk2"/>
                </a:solidFill>
                <a:latin typeface="Proxima Nova"/>
                <a:ea typeface="Proxima Nova"/>
                <a:cs typeface="Proxima Nova"/>
                <a:sym typeface="Proxima Nova"/>
              </a:rPr>
              <a:t>Predict using test data</a:t>
            </a:r>
            <a:endParaRPr>
              <a:solidFill>
                <a:schemeClr val="dk2"/>
              </a:solidFill>
              <a:latin typeface="Proxima Nova"/>
              <a:ea typeface="Proxima Nova"/>
              <a:cs typeface="Proxima Nova"/>
              <a:sym typeface="Proxima Nova"/>
            </a:endParaRPr>
          </a:p>
        </p:txBody>
      </p:sp>
      <p:pic>
        <p:nvPicPr>
          <p:cNvPr id="317" name="Google Shape;317;p47"/>
          <p:cNvPicPr preferRelativeResize="0"/>
          <p:nvPr/>
        </p:nvPicPr>
        <p:blipFill>
          <a:blip r:embed="rId3">
            <a:alphaModFix/>
          </a:blip>
          <a:stretch>
            <a:fillRect/>
          </a:stretch>
        </p:blipFill>
        <p:spPr>
          <a:xfrm>
            <a:off x="972200" y="2239950"/>
            <a:ext cx="2980875" cy="2611251"/>
          </a:xfrm>
          <a:prstGeom prst="rect">
            <a:avLst/>
          </a:prstGeom>
          <a:noFill/>
          <a:ln>
            <a:noFill/>
          </a:ln>
        </p:spPr>
      </p:pic>
      <p:pic>
        <p:nvPicPr>
          <p:cNvPr id="318" name="Google Shape;318;p47"/>
          <p:cNvPicPr preferRelativeResize="0"/>
          <p:nvPr/>
        </p:nvPicPr>
        <p:blipFill>
          <a:blip r:embed="rId4">
            <a:alphaModFix/>
          </a:blip>
          <a:stretch>
            <a:fillRect/>
          </a:stretch>
        </p:blipFill>
        <p:spPr>
          <a:xfrm>
            <a:off x="5099825" y="1232800"/>
            <a:ext cx="3345399" cy="3507649"/>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p4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solidFill>
                  <a:schemeClr val="dk1"/>
                </a:solidFill>
              </a:rPr>
              <a:t>Stepwise Regression</a:t>
            </a:r>
            <a:endParaRPr>
              <a:solidFill>
                <a:schemeClr val="dk1"/>
              </a:solidFill>
            </a:endParaRPr>
          </a:p>
        </p:txBody>
      </p:sp>
      <p:sp>
        <p:nvSpPr>
          <p:cNvPr id="324" name="Google Shape;324;p48"/>
          <p:cNvSpPr txBox="1"/>
          <p:nvPr/>
        </p:nvSpPr>
        <p:spPr>
          <a:xfrm>
            <a:off x="505350" y="1282825"/>
            <a:ext cx="3444900" cy="2555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dk2"/>
                </a:solidFill>
                <a:latin typeface="Proxima Nova"/>
                <a:ea typeface="Proxima Nova"/>
                <a:cs typeface="Proxima Nova"/>
                <a:sym typeface="Proxima Nova"/>
              </a:rPr>
              <a:t>After running Stepwise Logistic Regression on train data, the following variables can be dropped:</a:t>
            </a:r>
            <a:endParaRPr>
              <a:solidFill>
                <a:schemeClr val="dk2"/>
              </a:solidFill>
              <a:latin typeface="Proxima Nova"/>
              <a:ea typeface="Proxima Nova"/>
              <a:cs typeface="Proxima Nova"/>
              <a:sym typeface="Proxima Nova"/>
            </a:endParaRPr>
          </a:p>
          <a:p>
            <a:pPr marL="0" lvl="0" indent="0" algn="l" rtl="0">
              <a:spcBef>
                <a:spcPts val="0"/>
              </a:spcBef>
              <a:spcAft>
                <a:spcPts val="0"/>
              </a:spcAft>
              <a:buNone/>
            </a:pPr>
            <a:endParaRPr>
              <a:solidFill>
                <a:schemeClr val="dk2"/>
              </a:solidFill>
              <a:latin typeface="Proxima Nova"/>
              <a:ea typeface="Proxima Nova"/>
              <a:cs typeface="Proxima Nova"/>
              <a:sym typeface="Proxima Nova"/>
            </a:endParaRPr>
          </a:p>
          <a:p>
            <a:pPr marL="457200" marR="0" lvl="0" indent="-317500" algn="l" rtl="0">
              <a:lnSpc>
                <a:spcPct val="100000"/>
              </a:lnSpc>
              <a:spcBef>
                <a:spcPts val="0"/>
              </a:spcBef>
              <a:spcAft>
                <a:spcPts val="0"/>
              </a:spcAft>
              <a:buClr>
                <a:schemeClr val="dk2"/>
              </a:buClr>
              <a:buSzPts val="1400"/>
              <a:buFont typeface="Proxima Nova"/>
              <a:buChar char="●"/>
            </a:pPr>
            <a:r>
              <a:rPr lang="en">
                <a:solidFill>
                  <a:schemeClr val="dk2"/>
                </a:solidFill>
                <a:latin typeface="Proxima Nova"/>
                <a:ea typeface="Proxima Nova"/>
                <a:cs typeface="Proxima Nova"/>
                <a:sym typeface="Proxima Nova"/>
              </a:rPr>
              <a:t>Gate.location</a:t>
            </a:r>
            <a:endParaRPr>
              <a:solidFill>
                <a:schemeClr val="dk2"/>
              </a:solidFill>
              <a:latin typeface="Proxima Nova"/>
              <a:ea typeface="Proxima Nova"/>
              <a:cs typeface="Proxima Nova"/>
              <a:sym typeface="Proxima Nova"/>
            </a:endParaRPr>
          </a:p>
          <a:p>
            <a:pPr marL="457200" marR="0" lvl="0" indent="-317500" algn="l" rtl="0">
              <a:lnSpc>
                <a:spcPct val="100000"/>
              </a:lnSpc>
              <a:spcBef>
                <a:spcPts val="0"/>
              </a:spcBef>
              <a:spcAft>
                <a:spcPts val="0"/>
              </a:spcAft>
              <a:buClr>
                <a:schemeClr val="dk2"/>
              </a:buClr>
              <a:buSzPts val="1400"/>
              <a:buFont typeface="Proxima Nova"/>
              <a:buChar char="●"/>
            </a:pPr>
            <a:r>
              <a:rPr lang="en">
                <a:solidFill>
                  <a:schemeClr val="dk2"/>
                </a:solidFill>
                <a:latin typeface="Proxima Nova"/>
                <a:ea typeface="Proxima Nova"/>
                <a:cs typeface="Proxima Nova"/>
                <a:sym typeface="Proxima Nova"/>
              </a:rPr>
              <a:t>Departure.Delay.in.Minutes</a:t>
            </a:r>
            <a:endParaRPr>
              <a:solidFill>
                <a:schemeClr val="dk2"/>
              </a:solidFill>
              <a:latin typeface="Proxima Nova"/>
              <a:ea typeface="Proxima Nova"/>
              <a:cs typeface="Proxima Nova"/>
              <a:sym typeface="Proxima Nova"/>
            </a:endParaRPr>
          </a:p>
          <a:p>
            <a:pPr marL="457200" marR="0" lvl="0" indent="-317500" algn="l" rtl="0">
              <a:lnSpc>
                <a:spcPct val="100000"/>
              </a:lnSpc>
              <a:spcBef>
                <a:spcPts val="0"/>
              </a:spcBef>
              <a:spcAft>
                <a:spcPts val="0"/>
              </a:spcAft>
              <a:buClr>
                <a:schemeClr val="dk2"/>
              </a:buClr>
              <a:buSzPts val="1400"/>
              <a:buFont typeface="Proxima Nova"/>
              <a:buChar char="●"/>
            </a:pPr>
            <a:r>
              <a:rPr lang="en">
                <a:solidFill>
                  <a:schemeClr val="dk2"/>
                </a:solidFill>
                <a:latin typeface="Proxima Nova"/>
                <a:ea typeface="Proxima Nova"/>
                <a:cs typeface="Proxima Nova"/>
                <a:sym typeface="Proxima Nova"/>
              </a:rPr>
              <a:t>Inflight.service</a:t>
            </a:r>
            <a:endParaRPr>
              <a:solidFill>
                <a:schemeClr val="dk2"/>
              </a:solidFill>
              <a:latin typeface="Proxima Nova"/>
              <a:ea typeface="Proxima Nova"/>
              <a:cs typeface="Proxima Nova"/>
              <a:sym typeface="Proxima Nova"/>
            </a:endParaRPr>
          </a:p>
          <a:p>
            <a:pPr marL="457200" marR="0" lvl="0" indent="-317500" algn="l" rtl="0">
              <a:lnSpc>
                <a:spcPct val="100000"/>
              </a:lnSpc>
              <a:spcBef>
                <a:spcPts val="0"/>
              </a:spcBef>
              <a:spcAft>
                <a:spcPts val="0"/>
              </a:spcAft>
              <a:buClr>
                <a:schemeClr val="dk2"/>
              </a:buClr>
              <a:buSzPts val="1400"/>
              <a:buFont typeface="Proxima Nova"/>
              <a:buChar char="●"/>
            </a:pPr>
            <a:r>
              <a:rPr lang="en">
                <a:solidFill>
                  <a:schemeClr val="dk2"/>
                </a:solidFill>
                <a:latin typeface="Proxima Nova"/>
                <a:ea typeface="Proxima Nova"/>
                <a:cs typeface="Proxima Nova"/>
                <a:sym typeface="Proxima Nova"/>
              </a:rPr>
              <a:t>Food.and.drink</a:t>
            </a:r>
            <a:endParaRPr>
              <a:solidFill>
                <a:schemeClr val="dk2"/>
              </a:solidFill>
              <a:latin typeface="Proxima Nova"/>
              <a:ea typeface="Proxima Nova"/>
              <a:cs typeface="Proxima Nova"/>
              <a:sym typeface="Proxima Nova"/>
            </a:endParaRPr>
          </a:p>
          <a:p>
            <a:pPr marL="0" marR="0" lvl="0" indent="0" algn="l" rtl="0">
              <a:lnSpc>
                <a:spcPct val="100000"/>
              </a:lnSpc>
              <a:spcBef>
                <a:spcPts val="0"/>
              </a:spcBef>
              <a:spcAft>
                <a:spcPts val="0"/>
              </a:spcAft>
              <a:buNone/>
            </a:pPr>
            <a:endParaRPr>
              <a:solidFill>
                <a:schemeClr val="dk2"/>
              </a:solidFill>
              <a:latin typeface="Proxima Nova"/>
              <a:ea typeface="Proxima Nova"/>
              <a:cs typeface="Proxima Nova"/>
              <a:sym typeface="Proxima Nova"/>
            </a:endParaRPr>
          </a:p>
          <a:p>
            <a:pPr marL="0" marR="0" lvl="0" indent="0" algn="l" rtl="0">
              <a:lnSpc>
                <a:spcPct val="100000"/>
              </a:lnSpc>
              <a:spcBef>
                <a:spcPts val="0"/>
              </a:spcBef>
              <a:spcAft>
                <a:spcPts val="0"/>
              </a:spcAft>
              <a:buNone/>
            </a:pPr>
            <a:r>
              <a:rPr lang="en">
                <a:solidFill>
                  <a:schemeClr val="dk2"/>
                </a:solidFill>
                <a:latin typeface="Proxima Nova"/>
                <a:ea typeface="Proxima Nova"/>
                <a:cs typeface="Proxima Nova"/>
                <a:sym typeface="Proxima Nova"/>
              </a:rPr>
              <a:t>Because keeping them do not reduce the AIC too much.</a:t>
            </a:r>
            <a:endParaRPr>
              <a:solidFill>
                <a:schemeClr val="dk2"/>
              </a:solidFill>
              <a:latin typeface="Proxima Nova"/>
              <a:ea typeface="Proxima Nova"/>
              <a:cs typeface="Proxima Nova"/>
              <a:sym typeface="Proxima Nova"/>
            </a:endParaRPr>
          </a:p>
        </p:txBody>
      </p:sp>
      <p:pic>
        <p:nvPicPr>
          <p:cNvPr id="325" name="Google Shape;325;p48"/>
          <p:cNvPicPr preferRelativeResize="0"/>
          <p:nvPr/>
        </p:nvPicPr>
        <p:blipFill>
          <a:blip r:embed="rId3">
            <a:alphaModFix/>
          </a:blip>
          <a:stretch>
            <a:fillRect/>
          </a:stretch>
        </p:blipFill>
        <p:spPr>
          <a:xfrm>
            <a:off x="4487325" y="724313"/>
            <a:ext cx="4455530" cy="3820975"/>
          </a:xfrm>
          <a:prstGeom prst="rect">
            <a:avLst/>
          </a:prstGeom>
          <a:noFill/>
          <a:ln>
            <a:noFill/>
          </a:ln>
        </p:spPr>
      </p:pic>
      <p:cxnSp>
        <p:nvCxnSpPr>
          <p:cNvPr id="326" name="Google Shape;326;p48"/>
          <p:cNvCxnSpPr/>
          <p:nvPr/>
        </p:nvCxnSpPr>
        <p:spPr>
          <a:xfrm>
            <a:off x="4413525" y="3717250"/>
            <a:ext cx="4626900" cy="0"/>
          </a:xfrm>
          <a:prstGeom prst="straightConnector1">
            <a:avLst/>
          </a:prstGeom>
          <a:noFill/>
          <a:ln w="9525" cap="flat" cmpd="sng">
            <a:solidFill>
              <a:srgbClr val="FF0000"/>
            </a:solidFill>
            <a:prstDash val="solid"/>
            <a:round/>
            <a:headEnd type="none" w="med" len="med"/>
            <a:tailEnd type="none" w="med" len="med"/>
          </a:ln>
        </p:spPr>
      </p:cxn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Google Shape;331;p49"/>
          <p:cNvSpPr txBox="1">
            <a:spLocks noGrp="1"/>
          </p:cNvSpPr>
          <p:nvPr>
            <p:ph type="title"/>
          </p:nvPr>
        </p:nvSpPr>
        <p:spPr>
          <a:xfrm>
            <a:off x="311700" y="1402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solidFill>
                  <a:schemeClr val="dk1"/>
                </a:solidFill>
              </a:rPr>
              <a:t>Stepwise Regression</a:t>
            </a:r>
            <a:endParaRPr>
              <a:solidFill>
                <a:schemeClr val="dk1"/>
              </a:solidFill>
            </a:endParaRPr>
          </a:p>
        </p:txBody>
      </p:sp>
      <p:sp>
        <p:nvSpPr>
          <p:cNvPr id="332" name="Google Shape;332;p49"/>
          <p:cNvSpPr txBox="1"/>
          <p:nvPr/>
        </p:nvSpPr>
        <p:spPr>
          <a:xfrm>
            <a:off x="412025" y="636725"/>
            <a:ext cx="35298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1200"/>
              </a:spcAft>
              <a:buNone/>
            </a:pPr>
            <a:r>
              <a:rPr lang="en" sz="1700">
                <a:solidFill>
                  <a:srgbClr val="666666"/>
                </a:solidFill>
                <a:latin typeface="Proxima Nova"/>
                <a:ea typeface="Proxima Nova"/>
                <a:cs typeface="Proxima Nova"/>
                <a:sym typeface="Proxima Nova"/>
              </a:rPr>
              <a:t>Prediction using test data</a:t>
            </a:r>
            <a:endParaRPr sz="1700">
              <a:solidFill>
                <a:srgbClr val="666666"/>
              </a:solidFill>
              <a:latin typeface="Proxima Nova"/>
              <a:ea typeface="Proxima Nova"/>
              <a:cs typeface="Proxima Nova"/>
              <a:sym typeface="Proxima Nova"/>
            </a:endParaRPr>
          </a:p>
        </p:txBody>
      </p:sp>
      <p:sp>
        <p:nvSpPr>
          <p:cNvPr id="333" name="Google Shape;333;p49"/>
          <p:cNvSpPr txBox="1"/>
          <p:nvPr/>
        </p:nvSpPr>
        <p:spPr>
          <a:xfrm>
            <a:off x="4741325" y="3450300"/>
            <a:ext cx="4148700" cy="1477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r>
              <a:rPr lang="en">
                <a:solidFill>
                  <a:schemeClr val="dk2"/>
                </a:solidFill>
                <a:latin typeface="Proxima Nova"/>
                <a:ea typeface="Proxima Nova"/>
                <a:cs typeface="Proxima Nova"/>
                <a:sym typeface="Proxima Nova"/>
              </a:rPr>
              <a:t>The AUC values are similar </a:t>
            </a:r>
            <a:endParaRPr>
              <a:solidFill>
                <a:schemeClr val="dk2"/>
              </a:solidFill>
              <a:latin typeface="Proxima Nova"/>
              <a:ea typeface="Proxima Nova"/>
              <a:cs typeface="Proxima Nova"/>
              <a:sym typeface="Proxima Nova"/>
            </a:endParaRPr>
          </a:p>
          <a:p>
            <a:pPr marL="0" marR="0" lvl="0" indent="0" algn="l" rtl="0">
              <a:lnSpc>
                <a:spcPct val="100000"/>
              </a:lnSpc>
              <a:spcBef>
                <a:spcPts val="0"/>
              </a:spcBef>
              <a:spcAft>
                <a:spcPts val="0"/>
              </a:spcAft>
              <a:buNone/>
            </a:pPr>
            <a:r>
              <a:rPr lang="en">
                <a:solidFill>
                  <a:schemeClr val="dk2"/>
                </a:solidFill>
                <a:latin typeface="Proxima Nova"/>
                <a:ea typeface="Proxima Nova"/>
                <a:cs typeface="Proxima Nova"/>
                <a:sym typeface="Proxima Nova"/>
              </a:rPr>
              <a:t>(about 0.87 &gt; 0.8) :</a:t>
            </a:r>
            <a:endParaRPr>
              <a:solidFill>
                <a:schemeClr val="dk2"/>
              </a:solidFill>
              <a:latin typeface="Proxima Nova"/>
              <a:ea typeface="Proxima Nova"/>
              <a:cs typeface="Proxima Nova"/>
              <a:sym typeface="Proxima Nova"/>
            </a:endParaRPr>
          </a:p>
          <a:p>
            <a:pPr marL="0" marR="0" lvl="0" indent="0" algn="l" rtl="0">
              <a:lnSpc>
                <a:spcPct val="100000"/>
              </a:lnSpc>
              <a:spcBef>
                <a:spcPts val="0"/>
              </a:spcBef>
              <a:spcAft>
                <a:spcPts val="0"/>
              </a:spcAft>
              <a:buNone/>
            </a:pPr>
            <a:endParaRPr>
              <a:solidFill>
                <a:schemeClr val="dk2"/>
              </a:solidFill>
              <a:latin typeface="Proxima Nova"/>
              <a:ea typeface="Proxima Nova"/>
              <a:cs typeface="Proxima Nova"/>
              <a:sym typeface="Proxima Nova"/>
            </a:endParaRPr>
          </a:p>
          <a:p>
            <a:pPr marL="0" marR="0" lvl="0" indent="0" algn="l" rtl="0">
              <a:lnSpc>
                <a:spcPct val="100000"/>
              </a:lnSpc>
              <a:spcBef>
                <a:spcPts val="0"/>
              </a:spcBef>
              <a:spcAft>
                <a:spcPts val="0"/>
              </a:spcAft>
              <a:buNone/>
            </a:pPr>
            <a:r>
              <a:rPr lang="en">
                <a:solidFill>
                  <a:schemeClr val="dk2"/>
                </a:solidFill>
                <a:latin typeface="Proxima Nova"/>
                <a:ea typeface="Proxima Nova"/>
                <a:cs typeface="Proxima Nova"/>
                <a:sym typeface="Proxima Nova"/>
              </a:rPr>
              <a:t>Both LDA and Stepwise Regression preformed good on distinguishing customers in terms of their satisfaction levels.</a:t>
            </a:r>
            <a:endParaRPr sz="1050">
              <a:solidFill>
                <a:schemeClr val="dk2"/>
              </a:solidFill>
              <a:highlight>
                <a:srgbClr val="FFFFFE"/>
              </a:highlight>
              <a:latin typeface="Courier New"/>
              <a:ea typeface="Courier New"/>
              <a:cs typeface="Courier New"/>
              <a:sym typeface="Courier New"/>
            </a:endParaRPr>
          </a:p>
        </p:txBody>
      </p:sp>
      <p:pic>
        <p:nvPicPr>
          <p:cNvPr id="334" name="Google Shape;334;p49"/>
          <p:cNvPicPr preferRelativeResize="0"/>
          <p:nvPr/>
        </p:nvPicPr>
        <p:blipFill>
          <a:blip r:embed="rId3">
            <a:alphaModFix/>
          </a:blip>
          <a:stretch>
            <a:fillRect/>
          </a:stretch>
        </p:blipFill>
        <p:spPr>
          <a:xfrm>
            <a:off x="5095398" y="393650"/>
            <a:ext cx="3349825" cy="2934425"/>
          </a:xfrm>
          <a:prstGeom prst="rect">
            <a:avLst/>
          </a:prstGeom>
          <a:noFill/>
          <a:ln>
            <a:noFill/>
          </a:ln>
        </p:spPr>
      </p:pic>
      <p:pic>
        <p:nvPicPr>
          <p:cNvPr id="335" name="Google Shape;335;p49"/>
          <p:cNvPicPr preferRelativeResize="0"/>
          <p:nvPr/>
        </p:nvPicPr>
        <p:blipFill>
          <a:blip r:embed="rId4">
            <a:alphaModFix/>
          </a:blip>
          <a:stretch>
            <a:fillRect/>
          </a:stretch>
        </p:blipFill>
        <p:spPr>
          <a:xfrm>
            <a:off x="1039575" y="991250"/>
            <a:ext cx="2745025" cy="403315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50"/>
          <p:cNvSpPr txBox="1">
            <a:spLocks noGrp="1"/>
          </p:cNvSpPr>
          <p:nvPr>
            <p:ph type="title"/>
          </p:nvPr>
        </p:nvSpPr>
        <p:spPr>
          <a:xfrm>
            <a:off x="581850" y="292625"/>
            <a:ext cx="8736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solidFill>
                  <a:schemeClr val="dk1"/>
                </a:solidFill>
              </a:rPr>
              <a:t>Correspondence Analysis</a:t>
            </a:r>
            <a:endParaRPr>
              <a:solidFill>
                <a:schemeClr val="dk1"/>
              </a:solidFill>
            </a:endParaRPr>
          </a:p>
        </p:txBody>
      </p:sp>
      <p:pic>
        <p:nvPicPr>
          <p:cNvPr id="341" name="Google Shape;341;p50"/>
          <p:cNvPicPr preferRelativeResize="0"/>
          <p:nvPr/>
        </p:nvPicPr>
        <p:blipFill rotWithShape="1">
          <a:blip r:embed="rId3">
            <a:alphaModFix/>
          </a:blip>
          <a:srcRect r="1156"/>
          <a:stretch/>
        </p:blipFill>
        <p:spPr>
          <a:xfrm>
            <a:off x="509575" y="1726775"/>
            <a:ext cx="8124849" cy="2603540"/>
          </a:xfrm>
          <a:prstGeom prst="rect">
            <a:avLst/>
          </a:prstGeom>
          <a:noFill/>
          <a:ln>
            <a:noFill/>
          </a:ln>
        </p:spPr>
      </p:pic>
      <p:sp>
        <p:nvSpPr>
          <p:cNvPr id="342" name="Google Shape;342;p50"/>
          <p:cNvSpPr txBox="1"/>
          <p:nvPr/>
        </p:nvSpPr>
        <p:spPr>
          <a:xfrm>
            <a:off x="581850" y="1067500"/>
            <a:ext cx="4645800" cy="572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200"/>
              </a:spcAft>
              <a:buNone/>
            </a:pPr>
            <a:r>
              <a:rPr lang="en" sz="2000" b="1">
                <a:solidFill>
                  <a:srgbClr val="666666"/>
                </a:solidFill>
                <a:latin typeface="Proxima Nova"/>
                <a:ea typeface="Proxima Nova"/>
                <a:cs typeface="Proxima Nova"/>
                <a:sym typeface="Proxima Nova"/>
              </a:rPr>
              <a:t>Contingency Table</a:t>
            </a:r>
            <a:endParaRPr sz="2000">
              <a:solidFill>
                <a:srgbClr val="666666"/>
              </a:solidFill>
              <a:latin typeface="Proxima Nova"/>
              <a:ea typeface="Proxima Nova"/>
              <a:cs typeface="Proxima Nova"/>
              <a:sym typeface="Proxima Nova"/>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51"/>
          <p:cNvSpPr txBox="1">
            <a:spLocks noGrp="1"/>
          </p:cNvSpPr>
          <p:nvPr>
            <p:ph type="title"/>
          </p:nvPr>
        </p:nvSpPr>
        <p:spPr>
          <a:xfrm>
            <a:off x="277050" y="445025"/>
            <a:ext cx="8736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solidFill>
                  <a:schemeClr val="dk1"/>
                </a:solidFill>
              </a:rPr>
              <a:t>Correspondence Analysis</a:t>
            </a:r>
            <a:endParaRPr>
              <a:solidFill>
                <a:schemeClr val="dk1"/>
              </a:solidFill>
            </a:endParaRPr>
          </a:p>
        </p:txBody>
      </p:sp>
      <p:sp>
        <p:nvSpPr>
          <p:cNvPr id="348" name="Google Shape;348;p51"/>
          <p:cNvSpPr txBox="1"/>
          <p:nvPr/>
        </p:nvSpPr>
        <p:spPr>
          <a:xfrm>
            <a:off x="391350" y="1137600"/>
            <a:ext cx="4425000" cy="2868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2000" b="1">
                <a:solidFill>
                  <a:srgbClr val="666666"/>
                </a:solidFill>
                <a:latin typeface="Proxima Nova"/>
                <a:ea typeface="Proxima Nova"/>
                <a:cs typeface="Proxima Nova"/>
                <a:sym typeface="Proxima Nova"/>
              </a:rPr>
              <a:t>Variables:</a:t>
            </a:r>
            <a:endParaRPr sz="2000" b="1">
              <a:solidFill>
                <a:srgbClr val="666666"/>
              </a:solidFill>
              <a:latin typeface="Proxima Nova"/>
              <a:ea typeface="Proxima Nova"/>
              <a:cs typeface="Proxima Nova"/>
              <a:sym typeface="Proxima Nova"/>
            </a:endParaRPr>
          </a:p>
          <a:p>
            <a:pPr marL="457200" lvl="0" indent="-355600" algn="l" rtl="0">
              <a:lnSpc>
                <a:spcPct val="115000"/>
              </a:lnSpc>
              <a:spcBef>
                <a:spcPts val="1200"/>
              </a:spcBef>
              <a:spcAft>
                <a:spcPts val="0"/>
              </a:spcAft>
              <a:buClr>
                <a:srgbClr val="666666"/>
              </a:buClr>
              <a:buSzPts val="2000"/>
              <a:buFont typeface="Proxima Nova"/>
              <a:buChar char="●"/>
            </a:pPr>
            <a:r>
              <a:rPr lang="en" sz="2000">
                <a:solidFill>
                  <a:srgbClr val="666666"/>
                </a:solidFill>
                <a:latin typeface="Proxima Nova"/>
                <a:ea typeface="Proxima Nova"/>
                <a:cs typeface="Proxima Nova"/>
                <a:sym typeface="Proxima Nova"/>
              </a:rPr>
              <a:t>Inflight.wifi.service</a:t>
            </a:r>
            <a:endParaRPr sz="2000">
              <a:solidFill>
                <a:srgbClr val="666666"/>
              </a:solidFill>
              <a:latin typeface="Proxima Nova"/>
              <a:ea typeface="Proxima Nova"/>
              <a:cs typeface="Proxima Nova"/>
              <a:sym typeface="Proxima Nova"/>
            </a:endParaRPr>
          </a:p>
          <a:p>
            <a:pPr marL="457200" lvl="0" indent="-355600" algn="l" rtl="0">
              <a:lnSpc>
                <a:spcPct val="115000"/>
              </a:lnSpc>
              <a:spcBef>
                <a:spcPts val="0"/>
              </a:spcBef>
              <a:spcAft>
                <a:spcPts val="0"/>
              </a:spcAft>
              <a:buClr>
                <a:srgbClr val="666666"/>
              </a:buClr>
              <a:buSzPts val="2000"/>
              <a:buFont typeface="Proxima Nova"/>
              <a:buChar char="●"/>
            </a:pPr>
            <a:r>
              <a:rPr lang="en" sz="2000">
                <a:solidFill>
                  <a:srgbClr val="666666"/>
                </a:solidFill>
                <a:latin typeface="Proxima Nova"/>
                <a:ea typeface="Proxima Nova"/>
                <a:cs typeface="Proxima Nova"/>
                <a:sym typeface="Proxima Nova"/>
              </a:rPr>
              <a:t>Departure.Arrival.time.convenient</a:t>
            </a:r>
            <a:endParaRPr sz="2000">
              <a:solidFill>
                <a:srgbClr val="666666"/>
              </a:solidFill>
              <a:latin typeface="Proxima Nova"/>
              <a:ea typeface="Proxima Nova"/>
              <a:cs typeface="Proxima Nova"/>
              <a:sym typeface="Proxima Nova"/>
            </a:endParaRPr>
          </a:p>
          <a:p>
            <a:pPr marL="457200" lvl="0" indent="-355600" algn="l" rtl="0">
              <a:lnSpc>
                <a:spcPct val="115000"/>
              </a:lnSpc>
              <a:spcBef>
                <a:spcPts val="0"/>
              </a:spcBef>
              <a:spcAft>
                <a:spcPts val="0"/>
              </a:spcAft>
              <a:buClr>
                <a:srgbClr val="666666"/>
              </a:buClr>
              <a:buSzPts val="2000"/>
              <a:buFont typeface="Proxima Nova"/>
              <a:buChar char="●"/>
            </a:pPr>
            <a:r>
              <a:rPr lang="en" sz="2000">
                <a:solidFill>
                  <a:srgbClr val="666666"/>
                </a:solidFill>
                <a:latin typeface="Proxima Nova"/>
                <a:ea typeface="Proxima Nova"/>
                <a:cs typeface="Proxima Nova"/>
                <a:sym typeface="Proxima Nova"/>
              </a:rPr>
              <a:t>Ease.of.Online.booking</a:t>
            </a:r>
            <a:endParaRPr sz="2000">
              <a:solidFill>
                <a:srgbClr val="666666"/>
              </a:solidFill>
              <a:latin typeface="Proxima Nova"/>
              <a:ea typeface="Proxima Nova"/>
              <a:cs typeface="Proxima Nova"/>
              <a:sym typeface="Proxima Nova"/>
            </a:endParaRPr>
          </a:p>
          <a:p>
            <a:pPr marL="457200" lvl="0" indent="-355600" algn="l" rtl="0">
              <a:lnSpc>
                <a:spcPct val="115000"/>
              </a:lnSpc>
              <a:spcBef>
                <a:spcPts val="0"/>
              </a:spcBef>
              <a:spcAft>
                <a:spcPts val="0"/>
              </a:spcAft>
              <a:buClr>
                <a:srgbClr val="666666"/>
              </a:buClr>
              <a:buSzPts val="2000"/>
              <a:buFont typeface="Proxima Nova"/>
              <a:buChar char="●"/>
            </a:pPr>
            <a:r>
              <a:rPr lang="en" sz="2000">
                <a:solidFill>
                  <a:srgbClr val="666666"/>
                </a:solidFill>
                <a:latin typeface="Proxima Nova"/>
                <a:ea typeface="Proxima Nova"/>
                <a:cs typeface="Proxima Nova"/>
                <a:sym typeface="Proxima Nova"/>
              </a:rPr>
              <a:t>Food.and.Drink</a:t>
            </a:r>
            <a:endParaRPr sz="2000">
              <a:solidFill>
                <a:srgbClr val="666666"/>
              </a:solidFill>
              <a:latin typeface="Proxima Nova"/>
              <a:ea typeface="Proxima Nova"/>
              <a:cs typeface="Proxima Nova"/>
              <a:sym typeface="Proxima Nova"/>
            </a:endParaRPr>
          </a:p>
          <a:p>
            <a:pPr marL="457200" lvl="0" indent="-355600" algn="l" rtl="0">
              <a:lnSpc>
                <a:spcPct val="115000"/>
              </a:lnSpc>
              <a:spcBef>
                <a:spcPts val="0"/>
              </a:spcBef>
              <a:spcAft>
                <a:spcPts val="0"/>
              </a:spcAft>
              <a:buClr>
                <a:schemeClr val="dk2"/>
              </a:buClr>
              <a:buSzPts val="2000"/>
              <a:buFont typeface="Proxima Nova"/>
              <a:buChar char="●"/>
            </a:pPr>
            <a:r>
              <a:rPr lang="en" sz="2000">
                <a:solidFill>
                  <a:schemeClr val="dk2"/>
                </a:solidFill>
                <a:latin typeface="Proxima Nova"/>
                <a:ea typeface="Proxima Nova"/>
                <a:cs typeface="Proxima Nova"/>
                <a:sym typeface="Proxima Nova"/>
              </a:rPr>
              <a:t>Online.boarding</a:t>
            </a:r>
            <a:endParaRPr sz="2000">
              <a:solidFill>
                <a:schemeClr val="dk2"/>
              </a:solidFill>
              <a:latin typeface="Proxima Nova"/>
              <a:ea typeface="Proxima Nova"/>
              <a:cs typeface="Proxima Nova"/>
              <a:sym typeface="Proxima Nova"/>
            </a:endParaRPr>
          </a:p>
        </p:txBody>
      </p:sp>
      <p:sp>
        <p:nvSpPr>
          <p:cNvPr id="349" name="Google Shape;349;p51"/>
          <p:cNvSpPr txBox="1"/>
          <p:nvPr/>
        </p:nvSpPr>
        <p:spPr>
          <a:xfrm>
            <a:off x="5108875" y="1517400"/>
            <a:ext cx="3168300" cy="2108700"/>
          </a:xfrm>
          <a:prstGeom prst="rect">
            <a:avLst/>
          </a:prstGeom>
          <a:noFill/>
          <a:ln>
            <a:noFill/>
          </a:ln>
        </p:spPr>
        <p:txBody>
          <a:bodyPr spcFirstLastPara="1" wrap="square" lIns="91425" tIns="91425" rIns="91425" bIns="91425" anchor="t" anchorCtr="0">
            <a:noAutofit/>
          </a:bodyPr>
          <a:lstStyle/>
          <a:p>
            <a:pPr marL="457200" lvl="0" indent="-355600" algn="l" rtl="0">
              <a:lnSpc>
                <a:spcPct val="115000"/>
              </a:lnSpc>
              <a:spcBef>
                <a:spcPts val="1000"/>
              </a:spcBef>
              <a:spcAft>
                <a:spcPts val="0"/>
              </a:spcAft>
              <a:buClr>
                <a:schemeClr val="dk2"/>
              </a:buClr>
              <a:buSzPts val="2000"/>
              <a:buFont typeface="Proxima Nova"/>
              <a:buChar char="●"/>
            </a:pPr>
            <a:r>
              <a:rPr lang="en" sz="2000">
                <a:solidFill>
                  <a:schemeClr val="dk2"/>
                </a:solidFill>
                <a:latin typeface="Proxima Nova"/>
                <a:ea typeface="Proxima Nova"/>
                <a:cs typeface="Proxima Nova"/>
                <a:sym typeface="Proxima Nova"/>
              </a:rPr>
              <a:t>Inflight.entertainment</a:t>
            </a:r>
            <a:endParaRPr sz="2000">
              <a:solidFill>
                <a:schemeClr val="dk2"/>
              </a:solidFill>
              <a:latin typeface="Proxima Nova"/>
              <a:ea typeface="Proxima Nova"/>
              <a:cs typeface="Proxima Nova"/>
              <a:sym typeface="Proxima Nova"/>
            </a:endParaRPr>
          </a:p>
          <a:p>
            <a:pPr marL="457200" lvl="0" indent="-355600" algn="l" rtl="0">
              <a:lnSpc>
                <a:spcPct val="115000"/>
              </a:lnSpc>
              <a:spcBef>
                <a:spcPts val="0"/>
              </a:spcBef>
              <a:spcAft>
                <a:spcPts val="0"/>
              </a:spcAft>
              <a:buClr>
                <a:schemeClr val="dk2"/>
              </a:buClr>
              <a:buSzPts val="2000"/>
              <a:buFont typeface="Proxima Nova"/>
              <a:buChar char="●"/>
            </a:pPr>
            <a:r>
              <a:rPr lang="en" sz="2000">
                <a:solidFill>
                  <a:schemeClr val="dk2"/>
                </a:solidFill>
                <a:latin typeface="Proxima Nova"/>
                <a:ea typeface="Proxima Nova"/>
                <a:cs typeface="Proxima Nova"/>
                <a:sym typeface="Proxima Nova"/>
              </a:rPr>
              <a:t>On.board.service</a:t>
            </a:r>
            <a:endParaRPr sz="2000">
              <a:solidFill>
                <a:schemeClr val="dk2"/>
              </a:solidFill>
              <a:latin typeface="Proxima Nova"/>
              <a:ea typeface="Proxima Nova"/>
              <a:cs typeface="Proxima Nova"/>
              <a:sym typeface="Proxima Nova"/>
            </a:endParaRPr>
          </a:p>
          <a:p>
            <a:pPr marL="457200" lvl="0" indent="-355600" algn="l" rtl="0">
              <a:lnSpc>
                <a:spcPct val="115000"/>
              </a:lnSpc>
              <a:spcBef>
                <a:spcPts val="0"/>
              </a:spcBef>
              <a:spcAft>
                <a:spcPts val="0"/>
              </a:spcAft>
              <a:buClr>
                <a:schemeClr val="dk2"/>
              </a:buClr>
              <a:buSzPts val="2000"/>
              <a:buFont typeface="Proxima Nova"/>
              <a:buChar char="●"/>
            </a:pPr>
            <a:r>
              <a:rPr lang="en" sz="2000">
                <a:solidFill>
                  <a:schemeClr val="dk2"/>
                </a:solidFill>
                <a:latin typeface="Proxima Nova"/>
                <a:ea typeface="Proxima Nova"/>
                <a:cs typeface="Proxima Nova"/>
                <a:sym typeface="Proxima Nova"/>
              </a:rPr>
              <a:t>Leg.room.service</a:t>
            </a:r>
            <a:endParaRPr sz="2000">
              <a:solidFill>
                <a:schemeClr val="dk2"/>
              </a:solidFill>
              <a:latin typeface="Proxima Nova"/>
              <a:ea typeface="Proxima Nova"/>
              <a:cs typeface="Proxima Nova"/>
              <a:sym typeface="Proxima Nova"/>
            </a:endParaRPr>
          </a:p>
          <a:p>
            <a:pPr marL="457200" lvl="0" indent="-355600" algn="l" rtl="0">
              <a:lnSpc>
                <a:spcPct val="115000"/>
              </a:lnSpc>
              <a:spcBef>
                <a:spcPts val="0"/>
              </a:spcBef>
              <a:spcAft>
                <a:spcPts val="0"/>
              </a:spcAft>
              <a:buClr>
                <a:schemeClr val="dk2"/>
              </a:buClr>
              <a:buSzPts val="2000"/>
              <a:buFont typeface="Proxima Nova"/>
              <a:buChar char="●"/>
            </a:pPr>
            <a:r>
              <a:rPr lang="en" sz="2000">
                <a:solidFill>
                  <a:schemeClr val="dk2"/>
                </a:solidFill>
                <a:latin typeface="Proxima Nova"/>
                <a:ea typeface="Proxima Nova"/>
                <a:cs typeface="Proxima Nova"/>
                <a:sym typeface="Proxima Nova"/>
              </a:rPr>
              <a:t>Inflight.service</a:t>
            </a:r>
            <a:endParaRPr sz="2000">
              <a:solidFill>
                <a:schemeClr val="dk2"/>
              </a:solidFill>
              <a:latin typeface="Proxima Nova"/>
              <a:ea typeface="Proxima Nova"/>
              <a:cs typeface="Proxima Nova"/>
              <a:sym typeface="Proxima Nova"/>
            </a:endParaRPr>
          </a:p>
          <a:p>
            <a:pPr marL="457200" lvl="0" indent="-355600" algn="l" rtl="0">
              <a:lnSpc>
                <a:spcPct val="115000"/>
              </a:lnSpc>
              <a:spcBef>
                <a:spcPts val="0"/>
              </a:spcBef>
              <a:spcAft>
                <a:spcPts val="0"/>
              </a:spcAft>
              <a:buClr>
                <a:schemeClr val="dk2"/>
              </a:buClr>
              <a:buSzPts val="2000"/>
              <a:buFont typeface="Proxima Nova"/>
              <a:buChar char="●"/>
            </a:pPr>
            <a:r>
              <a:rPr lang="en" sz="2000">
                <a:solidFill>
                  <a:schemeClr val="dk2"/>
                </a:solidFill>
                <a:latin typeface="Proxima Nova"/>
                <a:ea typeface="Proxima Nova"/>
                <a:cs typeface="Proxima Nova"/>
                <a:sym typeface="Proxima Nova"/>
              </a:rPr>
              <a:t>Cleanliness</a:t>
            </a:r>
            <a:endParaRPr sz="2000">
              <a:solidFill>
                <a:schemeClr val="dk2"/>
              </a:solidFill>
              <a:latin typeface="Proxima Nova"/>
              <a:ea typeface="Proxima Nova"/>
              <a:cs typeface="Proxima Nova"/>
              <a:sym typeface="Proxima Nova"/>
            </a:endParaRPr>
          </a:p>
        </p:txBody>
      </p:sp>
      <p:sp>
        <p:nvSpPr>
          <p:cNvPr id="350" name="Google Shape;350;p51"/>
          <p:cNvSpPr txBox="1"/>
          <p:nvPr/>
        </p:nvSpPr>
        <p:spPr>
          <a:xfrm>
            <a:off x="391350" y="3626100"/>
            <a:ext cx="7929000" cy="1210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2000" b="1">
                <a:solidFill>
                  <a:srgbClr val="666666"/>
                </a:solidFill>
                <a:latin typeface="Proxima Nova"/>
                <a:ea typeface="Proxima Nova"/>
                <a:cs typeface="Proxima Nova"/>
                <a:sym typeface="Proxima Nova"/>
              </a:rPr>
              <a:t>Chi-Square Test</a:t>
            </a:r>
            <a:endParaRPr sz="2000" b="1">
              <a:solidFill>
                <a:srgbClr val="666666"/>
              </a:solidFill>
              <a:latin typeface="Proxima Nova"/>
              <a:ea typeface="Proxima Nova"/>
              <a:cs typeface="Proxima Nova"/>
              <a:sym typeface="Proxima Nova"/>
            </a:endParaRPr>
          </a:p>
          <a:p>
            <a:pPr marL="457200" lvl="0" indent="0" algn="l" rtl="0">
              <a:lnSpc>
                <a:spcPct val="115000"/>
              </a:lnSpc>
              <a:spcBef>
                <a:spcPts val="1200"/>
              </a:spcBef>
              <a:spcAft>
                <a:spcPts val="1200"/>
              </a:spcAft>
              <a:buNone/>
            </a:pPr>
            <a:r>
              <a:rPr lang="en" sz="1800">
                <a:solidFill>
                  <a:schemeClr val="dk2"/>
                </a:solidFill>
                <a:latin typeface="Proxima Nova"/>
                <a:ea typeface="Proxima Nova"/>
                <a:cs typeface="Proxima Nova"/>
                <a:sym typeface="Proxima Nova"/>
              </a:rPr>
              <a:t>The chi square of independence between the two variables is equal to 16297 </a:t>
            </a:r>
            <a:r>
              <a:rPr lang="en" sz="1800" b="1">
                <a:solidFill>
                  <a:schemeClr val="dk2"/>
                </a:solidFill>
                <a:latin typeface="Proxima Nova"/>
                <a:ea typeface="Proxima Nova"/>
                <a:cs typeface="Proxima Nova"/>
                <a:sym typeface="Proxima Nova"/>
              </a:rPr>
              <a:t>(p-value </a:t>
            </a:r>
            <a:r>
              <a:rPr lang="en" sz="1800">
                <a:solidFill>
                  <a:srgbClr val="202124"/>
                </a:solidFill>
                <a:highlight>
                  <a:srgbClr val="FFFFFF"/>
                </a:highlight>
              </a:rPr>
              <a:t>≈</a:t>
            </a:r>
            <a:r>
              <a:rPr lang="en" sz="1800" b="1">
                <a:solidFill>
                  <a:schemeClr val="dk2"/>
                </a:solidFill>
                <a:latin typeface="Proxima Nova"/>
                <a:ea typeface="Proxima Nova"/>
                <a:cs typeface="Proxima Nova"/>
                <a:sym typeface="Proxima Nova"/>
              </a:rPr>
              <a:t>  0 )</a:t>
            </a:r>
            <a:endParaRPr sz="2000" b="1">
              <a:solidFill>
                <a:srgbClr val="666666"/>
              </a:solidFill>
              <a:latin typeface="Proxima Nova"/>
              <a:ea typeface="Proxima Nova"/>
              <a:cs typeface="Proxima Nova"/>
              <a:sym typeface="Proxima Nova"/>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Google Shape;75;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Data Source</a:t>
            </a:r>
            <a:endParaRPr/>
          </a:p>
        </p:txBody>
      </p:sp>
      <p:sp>
        <p:nvSpPr>
          <p:cNvPr id="76" name="Google Shape;76;p16"/>
          <p:cNvSpPr txBox="1"/>
          <p:nvPr/>
        </p:nvSpPr>
        <p:spPr>
          <a:xfrm>
            <a:off x="604375" y="1151375"/>
            <a:ext cx="7856700" cy="2071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700" b="1">
                <a:solidFill>
                  <a:srgbClr val="666666"/>
                </a:solidFill>
                <a:latin typeface="Proxima Nova"/>
                <a:ea typeface="Proxima Nova"/>
                <a:cs typeface="Proxima Nova"/>
                <a:sym typeface="Proxima Nova"/>
              </a:rPr>
              <a:t>Source: </a:t>
            </a:r>
            <a:endParaRPr sz="1700" b="1">
              <a:solidFill>
                <a:srgbClr val="666666"/>
              </a:solidFill>
              <a:latin typeface="Proxima Nova"/>
              <a:ea typeface="Proxima Nova"/>
              <a:cs typeface="Proxima Nova"/>
              <a:sym typeface="Proxima Nova"/>
            </a:endParaRPr>
          </a:p>
          <a:p>
            <a:pPr marL="0" lvl="0" indent="0" algn="l" rtl="0">
              <a:lnSpc>
                <a:spcPct val="115000"/>
              </a:lnSpc>
              <a:spcBef>
                <a:spcPts val="1200"/>
              </a:spcBef>
              <a:spcAft>
                <a:spcPts val="0"/>
              </a:spcAft>
              <a:buNone/>
            </a:pPr>
            <a:r>
              <a:rPr lang="en" sz="1700">
                <a:solidFill>
                  <a:srgbClr val="666666"/>
                </a:solidFill>
                <a:latin typeface="Proxima Nova"/>
                <a:ea typeface="Proxima Nova"/>
                <a:cs typeface="Proxima Nova"/>
                <a:sym typeface="Proxima Nova"/>
              </a:rPr>
              <a:t>Kaggle.com</a:t>
            </a:r>
            <a:endParaRPr sz="1700">
              <a:solidFill>
                <a:srgbClr val="666666"/>
              </a:solidFill>
              <a:latin typeface="Proxima Nova"/>
              <a:ea typeface="Proxima Nova"/>
              <a:cs typeface="Proxima Nova"/>
              <a:sym typeface="Proxima Nova"/>
            </a:endParaRPr>
          </a:p>
          <a:p>
            <a:pPr marL="0" lvl="0" indent="0" algn="l" rtl="0">
              <a:lnSpc>
                <a:spcPct val="115000"/>
              </a:lnSpc>
              <a:spcBef>
                <a:spcPts val="1200"/>
              </a:spcBef>
              <a:spcAft>
                <a:spcPts val="0"/>
              </a:spcAft>
              <a:buNone/>
            </a:pPr>
            <a:r>
              <a:rPr lang="en" sz="1700" b="1">
                <a:solidFill>
                  <a:srgbClr val="666666"/>
                </a:solidFill>
                <a:latin typeface="Proxima Nova"/>
                <a:ea typeface="Proxima Nova"/>
                <a:cs typeface="Proxima Nova"/>
                <a:sym typeface="Proxima Nova"/>
              </a:rPr>
              <a:t>Link:</a:t>
            </a:r>
            <a:r>
              <a:rPr lang="en" sz="1700">
                <a:solidFill>
                  <a:srgbClr val="666666"/>
                </a:solidFill>
                <a:latin typeface="Proxima Nova"/>
                <a:ea typeface="Proxima Nova"/>
                <a:cs typeface="Proxima Nova"/>
                <a:sym typeface="Proxima Nova"/>
              </a:rPr>
              <a:t> </a:t>
            </a:r>
            <a:endParaRPr sz="1700">
              <a:solidFill>
                <a:srgbClr val="666666"/>
              </a:solidFill>
              <a:latin typeface="Proxima Nova"/>
              <a:ea typeface="Proxima Nova"/>
              <a:cs typeface="Proxima Nova"/>
              <a:sym typeface="Proxima Nova"/>
            </a:endParaRPr>
          </a:p>
          <a:p>
            <a:pPr marL="0" lvl="0" indent="0" algn="l" rtl="0">
              <a:lnSpc>
                <a:spcPct val="115000"/>
              </a:lnSpc>
              <a:spcBef>
                <a:spcPts val="1200"/>
              </a:spcBef>
              <a:spcAft>
                <a:spcPts val="1200"/>
              </a:spcAft>
              <a:buNone/>
            </a:pPr>
            <a:r>
              <a:rPr lang="en" sz="1700">
                <a:solidFill>
                  <a:srgbClr val="666666"/>
                </a:solidFill>
                <a:latin typeface="Proxima Nova"/>
                <a:ea typeface="Proxima Nova"/>
                <a:cs typeface="Proxima Nova"/>
                <a:sym typeface="Proxima Nova"/>
              </a:rPr>
              <a:t>https://www.kaggle.com/datasets/teejmahal20/airline-passenger-satisfaction</a:t>
            </a:r>
            <a:endParaRPr sz="1700">
              <a:solidFill>
                <a:srgbClr val="666666"/>
              </a:solidFill>
              <a:latin typeface="Proxima Nova"/>
              <a:ea typeface="Proxima Nova"/>
              <a:cs typeface="Proxima Nova"/>
              <a:sym typeface="Proxima Nova"/>
            </a:endParaRPr>
          </a:p>
        </p:txBody>
      </p:sp>
      <p:pic>
        <p:nvPicPr>
          <p:cNvPr id="77" name="Google Shape;77;p16"/>
          <p:cNvPicPr preferRelativeResize="0"/>
          <p:nvPr/>
        </p:nvPicPr>
        <p:blipFill>
          <a:blip r:embed="rId3">
            <a:alphaModFix/>
          </a:blip>
          <a:stretch>
            <a:fillRect/>
          </a:stretch>
        </p:blipFill>
        <p:spPr>
          <a:xfrm>
            <a:off x="133475" y="3405350"/>
            <a:ext cx="8877050" cy="114665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5" name="Google Shape;355;p52"/>
          <p:cNvSpPr txBox="1">
            <a:spLocks noGrp="1"/>
          </p:cNvSpPr>
          <p:nvPr>
            <p:ph type="title"/>
          </p:nvPr>
        </p:nvSpPr>
        <p:spPr>
          <a:xfrm>
            <a:off x="277050" y="292625"/>
            <a:ext cx="8736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solidFill>
                  <a:schemeClr val="dk1"/>
                </a:solidFill>
              </a:rPr>
              <a:t>Correspondence Analysis</a:t>
            </a:r>
            <a:endParaRPr>
              <a:solidFill>
                <a:schemeClr val="dk1"/>
              </a:solidFill>
            </a:endParaRPr>
          </a:p>
        </p:txBody>
      </p:sp>
      <p:pic>
        <p:nvPicPr>
          <p:cNvPr id="356" name="Google Shape;356;p52"/>
          <p:cNvPicPr preferRelativeResize="0"/>
          <p:nvPr/>
        </p:nvPicPr>
        <p:blipFill>
          <a:blip r:embed="rId3">
            <a:alphaModFix/>
          </a:blip>
          <a:stretch>
            <a:fillRect/>
          </a:stretch>
        </p:blipFill>
        <p:spPr>
          <a:xfrm>
            <a:off x="751025" y="1128575"/>
            <a:ext cx="7641953" cy="3820977"/>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Google Shape;361;p53"/>
          <p:cNvSpPr txBox="1">
            <a:spLocks noGrp="1"/>
          </p:cNvSpPr>
          <p:nvPr>
            <p:ph type="title"/>
          </p:nvPr>
        </p:nvSpPr>
        <p:spPr>
          <a:xfrm>
            <a:off x="277050" y="140225"/>
            <a:ext cx="8736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solidFill>
                  <a:schemeClr val="dk1"/>
                </a:solidFill>
              </a:rPr>
              <a:t>Correspondence Analysis</a:t>
            </a:r>
            <a:endParaRPr>
              <a:solidFill>
                <a:schemeClr val="dk1"/>
              </a:solidFill>
            </a:endParaRPr>
          </a:p>
        </p:txBody>
      </p:sp>
      <p:pic>
        <p:nvPicPr>
          <p:cNvPr id="362" name="Google Shape;362;p53"/>
          <p:cNvPicPr preferRelativeResize="0"/>
          <p:nvPr/>
        </p:nvPicPr>
        <p:blipFill>
          <a:blip r:embed="rId3">
            <a:alphaModFix/>
          </a:blip>
          <a:stretch>
            <a:fillRect/>
          </a:stretch>
        </p:blipFill>
        <p:spPr>
          <a:xfrm>
            <a:off x="827225" y="1350225"/>
            <a:ext cx="7315200" cy="3657600"/>
          </a:xfrm>
          <a:prstGeom prst="rect">
            <a:avLst/>
          </a:prstGeom>
          <a:noFill/>
          <a:ln>
            <a:noFill/>
          </a:ln>
        </p:spPr>
      </p:pic>
      <p:sp>
        <p:nvSpPr>
          <p:cNvPr id="363" name="Google Shape;363;p53"/>
          <p:cNvSpPr txBox="1"/>
          <p:nvPr/>
        </p:nvSpPr>
        <p:spPr>
          <a:xfrm>
            <a:off x="581850" y="762700"/>
            <a:ext cx="4645800" cy="496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200"/>
              </a:spcAft>
              <a:buNone/>
            </a:pPr>
            <a:r>
              <a:rPr lang="en" sz="2000" b="1">
                <a:solidFill>
                  <a:srgbClr val="666666"/>
                </a:solidFill>
                <a:latin typeface="Proxima Nova"/>
                <a:ea typeface="Proxima Nova"/>
                <a:cs typeface="Proxima Nova"/>
                <a:sym typeface="Proxima Nova"/>
              </a:rPr>
              <a:t>Dimension 1</a:t>
            </a:r>
            <a:endParaRPr sz="2000">
              <a:solidFill>
                <a:srgbClr val="666666"/>
              </a:solidFill>
              <a:latin typeface="Proxima Nova"/>
              <a:ea typeface="Proxima Nova"/>
              <a:cs typeface="Proxima Nova"/>
              <a:sym typeface="Proxima Nova"/>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sp>
        <p:nvSpPr>
          <p:cNvPr id="368" name="Google Shape;368;p54"/>
          <p:cNvSpPr txBox="1">
            <a:spLocks noGrp="1"/>
          </p:cNvSpPr>
          <p:nvPr>
            <p:ph type="title"/>
          </p:nvPr>
        </p:nvSpPr>
        <p:spPr>
          <a:xfrm>
            <a:off x="277050" y="140225"/>
            <a:ext cx="8736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solidFill>
                  <a:schemeClr val="dk1"/>
                </a:solidFill>
              </a:rPr>
              <a:t>Correspondence Analysis</a:t>
            </a:r>
            <a:endParaRPr>
              <a:solidFill>
                <a:schemeClr val="dk1"/>
              </a:solidFill>
            </a:endParaRPr>
          </a:p>
        </p:txBody>
      </p:sp>
      <p:sp>
        <p:nvSpPr>
          <p:cNvPr id="369" name="Google Shape;369;p54"/>
          <p:cNvSpPr txBox="1"/>
          <p:nvPr/>
        </p:nvSpPr>
        <p:spPr>
          <a:xfrm>
            <a:off x="581850" y="762700"/>
            <a:ext cx="4645800" cy="496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200"/>
              </a:spcAft>
              <a:buNone/>
            </a:pPr>
            <a:r>
              <a:rPr lang="en" sz="2000" b="1">
                <a:solidFill>
                  <a:srgbClr val="666666"/>
                </a:solidFill>
                <a:latin typeface="Proxima Nova"/>
                <a:ea typeface="Proxima Nova"/>
                <a:cs typeface="Proxima Nova"/>
                <a:sym typeface="Proxima Nova"/>
              </a:rPr>
              <a:t>Dimension 1</a:t>
            </a:r>
            <a:endParaRPr sz="2000">
              <a:solidFill>
                <a:srgbClr val="666666"/>
              </a:solidFill>
              <a:latin typeface="Proxima Nova"/>
              <a:ea typeface="Proxima Nova"/>
              <a:cs typeface="Proxima Nova"/>
              <a:sym typeface="Proxima Nova"/>
            </a:endParaRPr>
          </a:p>
        </p:txBody>
      </p:sp>
      <p:pic>
        <p:nvPicPr>
          <p:cNvPr id="370" name="Google Shape;370;p54"/>
          <p:cNvPicPr preferRelativeResize="0"/>
          <p:nvPr/>
        </p:nvPicPr>
        <p:blipFill>
          <a:blip r:embed="rId3">
            <a:alphaModFix/>
          </a:blip>
          <a:stretch>
            <a:fillRect/>
          </a:stretch>
        </p:blipFill>
        <p:spPr>
          <a:xfrm>
            <a:off x="992500" y="1463550"/>
            <a:ext cx="7159004" cy="3579502"/>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sp>
        <p:nvSpPr>
          <p:cNvPr id="375" name="Google Shape;375;p55"/>
          <p:cNvSpPr txBox="1">
            <a:spLocks noGrp="1"/>
          </p:cNvSpPr>
          <p:nvPr>
            <p:ph type="title"/>
          </p:nvPr>
        </p:nvSpPr>
        <p:spPr>
          <a:xfrm>
            <a:off x="277050" y="140225"/>
            <a:ext cx="8736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solidFill>
                  <a:schemeClr val="dk1"/>
                </a:solidFill>
              </a:rPr>
              <a:t>Correspondence Analysis</a:t>
            </a:r>
            <a:endParaRPr>
              <a:solidFill>
                <a:schemeClr val="dk1"/>
              </a:solidFill>
            </a:endParaRPr>
          </a:p>
        </p:txBody>
      </p:sp>
      <p:pic>
        <p:nvPicPr>
          <p:cNvPr id="376" name="Google Shape;376;p55"/>
          <p:cNvPicPr preferRelativeResize="0"/>
          <p:nvPr/>
        </p:nvPicPr>
        <p:blipFill>
          <a:blip r:embed="rId3">
            <a:alphaModFix/>
          </a:blip>
          <a:stretch>
            <a:fillRect/>
          </a:stretch>
        </p:blipFill>
        <p:spPr>
          <a:xfrm>
            <a:off x="903425" y="1398725"/>
            <a:ext cx="7315200" cy="3657600"/>
          </a:xfrm>
          <a:prstGeom prst="rect">
            <a:avLst/>
          </a:prstGeom>
          <a:noFill/>
          <a:ln>
            <a:noFill/>
          </a:ln>
        </p:spPr>
      </p:pic>
      <p:sp>
        <p:nvSpPr>
          <p:cNvPr id="377" name="Google Shape;377;p55"/>
          <p:cNvSpPr txBox="1"/>
          <p:nvPr/>
        </p:nvSpPr>
        <p:spPr>
          <a:xfrm>
            <a:off x="581850" y="762700"/>
            <a:ext cx="4645800" cy="496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200"/>
              </a:spcAft>
              <a:buNone/>
            </a:pPr>
            <a:r>
              <a:rPr lang="en" sz="2000" b="1">
                <a:solidFill>
                  <a:srgbClr val="666666"/>
                </a:solidFill>
                <a:latin typeface="Proxima Nova"/>
                <a:ea typeface="Proxima Nova"/>
                <a:cs typeface="Proxima Nova"/>
                <a:sym typeface="Proxima Nova"/>
              </a:rPr>
              <a:t>Dimension 2</a:t>
            </a:r>
            <a:endParaRPr sz="2000">
              <a:solidFill>
                <a:srgbClr val="666666"/>
              </a:solidFill>
              <a:latin typeface="Proxima Nova"/>
              <a:ea typeface="Proxima Nova"/>
              <a:cs typeface="Proxima Nova"/>
              <a:sym typeface="Proxima Nova"/>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81"/>
        <p:cNvGrpSpPr/>
        <p:nvPr/>
      </p:nvGrpSpPr>
      <p:grpSpPr>
        <a:xfrm>
          <a:off x="0" y="0"/>
          <a:ext cx="0" cy="0"/>
          <a:chOff x="0" y="0"/>
          <a:chExt cx="0" cy="0"/>
        </a:xfrm>
      </p:grpSpPr>
      <p:sp>
        <p:nvSpPr>
          <p:cNvPr id="382" name="Google Shape;382;p56"/>
          <p:cNvSpPr txBox="1">
            <a:spLocks noGrp="1"/>
          </p:cNvSpPr>
          <p:nvPr>
            <p:ph type="title"/>
          </p:nvPr>
        </p:nvSpPr>
        <p:spPr>
          <a:xfrm>
            <a:off x="277050" y="140225"/>
            <a:ext cx="8736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solidFill>
                  <a:schemeClr val="dk1"/>
                </a:solidFill>
              </a:rPr>
              <a:t>Correspondence Analysis</a:t>
            </a:r>
            <a:endParaRPr>
              <a:solidFill>
                <a:schemeClr val="dk1"/>
              </a:solidFill>
            </a:endParaRPr>
          </a:p>
        </p:txBody>
      </p:sp>
      <p:sp>
        <p:nvSpPr>
          <p:cNvPr id="383" name="Google Shape;383;p56"/>
          <p:cNvSpPr txBox="1"/>
          <p:nvPr/>
        </p:nvSpPr>
        <p:spPr>
          <a:xfrm>
            <a:off x="581850" y="762700"/>
            <a:ext cx="4645800" cy="496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200"/>
              </a:spcAft>
              <a:buNone/>
            </a:pPr>
            <a:r>
              <a:rPr lang="en" sz="2000" b="1">
                <a:solidFill>
                  <a:srgbClr val="666666"/>
                </a:solidFill>
                <a:latin typeface="Proxima Nova"/>
                <a:ea typeface="Proxima Nova"/>
                <a:cs typeface="Proxima Nova"/>
                <a:sym typeface="Proxima Nova"/>
              </a:rPr>
              <a:t>Dimension 2</a:t>
            </a:r>
            <a:endParaRPr sz="2000">
              <a:solidFill>
                <a:srgbClr val="666666"/>
              </a:solidFill>
              <a:latin typeface="Proxima Nova"/>
              <a:ea typeface="Proxima Nova"/>
              <a:cs typeface="Proxima Nova"/>
              <a:sym typeface="Proxima Nova"/>
            </a:endParaRPr>
          </a:p>
        </p:txBody>
      </p:sp>
      <p:pic>
        <p:nvPicPr>
          <p:cNvPr id="384" name="Google Shape;384;p56"/>
          <p:cNvPicPr preferRelativeResize="0"/>
          <p:nvPr/>
        </p:nvPicPr>
        <p:blipFill>
          <a:blip r:embed="rId3">
            <a:alphaModFix/>
          </a:blip>
          <a:stretch>
            <a:fillRect/>
          </a:stretch>
        </p:blipFill>
        <p:spPr>
          <a:xfrm>
            <a:off x="1065850" y="1428900"/>
            <a:ext cx="7159004" cy="3579502"/>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sp>
        <p:nvSpPr>
          <p:cNvPr id="389" name="Google Shape;389;p57"/>
          <p:cNvSpPr txBox="1">
            <a:spLocks noGrp="1"/>
          </p:cNvSpPr>
          <p:nvPr>
            <p:ph type="title"/>
          </p:nvPr>
        </p:nvSpPr>
        <p:spPr>
          <a:xfrm>
            <a:off x="277050" y="292625"/>
            <a:ext cx="8736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solidFill>
                  <a:schemeClr val="dk1"/>
                </a:solidFill>
              </a:rPr>
              <a:t>Correspondence Analysis</a:t>
            </a:r>
            <a:endParaRPr>
              <a:solidFill>
                <a:schemeClr val="dk1"/>
              </a:solidFill>
            </a:endParaRPr>
          </a:p>
        </p:txBody>
      </p:sp>
      <p:pic>
        <p:nvPicPr>
          <p:cNvPr id="390" name="Google Shape;390;p57"/>
          <p:cNvPicPr preferRelativeResize="0"/>
          <p:nvPr/>
        </p:nvPicPr>
        <p:blipFill>
          <a:blip r:embed="rId3">
            <a:alphaModFix/>
          </a:blip>
          <a:stretch>
            <a:fillRect/>
          </a:stretch>
        </p:blipFill>
        <p:spPr>
          <a:xfrm>
            <a:off x="751025" y="1128575"/>
            <a:ext cx="7641953" cy="3820977"/>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sp>
        <p:nvSpPr>
          <p:cNvPr id="395" name="Google Shape;395;p5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solidFill>
                  <a:schemeClr val="dk1"/>
                </a:solidFill>
              </a:rPr>
              <a:t>Further Statistical Analysis</a:t>
            </a:r>
            <a:endParaRPr>
              <a:solidFill>
                <a:schemeClr val="dk1"/>
              </a:solidFill>
            </a:endParaRPr>
          </a:p>
        </p:txBody>
      </p:sp>
      <p:graphicFrame>
        <p:nvGraphicFramePr>
          <p:cNvPr id="396" name="Google Shape;396;p58"/>
          <p:cNvGraphicFramePr/>
          <p:nvPr/>
        </p:nvGraphicFramePr>
        <p:xfrm>
          <a:off x="987375" y="1859300"/>
          <a:ext cx="3000000" cy="3000000"/>
        </p:xfrm>
        <a:graphic>
          <a:graphicData uri="http://schemas.openxmlformats.org/drawingml/2006/table">
            <a:tbl>
              <a:tblPr>
                <a:noFill/>
                <a:tableStyleId>{DD902AAD-CD5C-4E8A-A3CB-F6B827E71821}</a:tableStyleId>
              </a:tblPr>
              <a:tblGrid>
                <a:gridCol w="2881650">
                  <a:extLst>
                    <a:ext uri="{9D8B030D-6E8A-4147-A177-3AD203B41FA5}">
                      <a16:colId xmlns:a16="http://schemas.microsoft.com/office/drawing/2014/main" val="20000"/>
                    </a:ext>
                  </a:extLst>
                </a:gridCol>
                <a:gridCol w="1140050">
                  <a:extLst>
                    <a:ext uri="{9D8B030D-6E8A-4147-A177-3AD203B41FA5}">
                      <a16:colId xmlns:a16="http://schemas.microsoft.com/office/drawing/2014/main" val="20001"/>
                    </a:ext>
                  </a:extLst>
                </a:gridCol>
                <a:gridCol w="1235450">
                  <a:extLst>
                    <a:ext uri="{9D8B030D-6E8A-4147-A177-3AD203B41FA5}">
                      <a16:colId xmlns:a16="http://schemas.microsoft.com/office/drawing/2014/main" val="20002"/>
                    </a:ext>
                  </a:extLst>
                </a:gridCol>
                <a:gridCol w="1232925">
                  <a:extLst>
                    <a:ext uri="{9D8B030D-6E8A-4147-A177-3AD203B41FA5}">
                      <a16:colId xmlns:a16="http://schemas.microsoft.com/office/drawing/2014/main" val="20003"/>
                    </a:ext>
                  </a:extLst>
                </a:gridCol>
                <a:gridCol w="1212375">
                  <a:extLst>
                    <a:ext uri="{9D8B030D-6E8A-4147-A177-3AD203B41FA5}">
                      <a16:colId xmlns:a16="http://schemas.microsoft.com/office/drawing/2014/main" val="20004"/>
                    </a:ext>
                  </a:extLst>
                </a:gridCol>
              </a:tblGrid>
              <a:tr h="422275">
                <a:tc>
                  <a:txBody>
                    <a:bodyPr/>
                    <a:lstStyle/>
                    <a:p>
                      <a:pPr marL="0" lvl="0" indent="0" algn="ctr" rtl="0">
                        <a:spcBef>
                          <a:spcPts val="0"/>
                        </a:spcBef>
                        <a:spcAft>
                          <a:spcPts val="0"/>
                        </a:spcAft>
                        <a:buNone/>
                      </a:pPr>
                      <a:r>
                        <a:rPr lang="en">
                          <a:solidFill>
                            <a:schemeClr val="dk2"/>
                          </a:solidFill>
                          <a:latin typeface="Proxima Nova Extrabold"/>
                          <a:ea typeface="Proxima Nova Extrabold"/>
                          <a:cs typeface="Proxima Nova Extrabold"/>
                          <a:sym typeface="Proxima Nova Extrabold"/>
                        </a:rPr>
                        <a:t>Model</a:t>
                      </a:r>
                      <a:endParaRPr>
                        <a:solidFill>
                          <a:schemeClr val="dk2"/>
                        </a:solidFill>
                        <a:latin typeface="Proxima Nova Extrabold"/>
                        <a:ea typeface="Proxima Nova Extrabold"/>
                        <a:cs typeface="Proxima Nova Extrabold"/>
                        <a:sym typeface="Proxima Nova Extrabold"/>
                      </a:endParaRPr>
                    </a:p>
                  </a:txBody>
                  <a:tcPr marL="91425" marR="91425" marT="91425" marB="91425" anchor="ctr"/>
                </a:tc>
                <a:tc>
                  <a:txBody>
                    <a:bodyPr/>
                    <a:lstStyle/>
                    <a:p>
                      <a:pPr marL="0" lvl="0" indent="0" algn="ctr" rtl="0">
                        <a:spcBef>
                          <a:spcPts val="0"/>
                        </a:spcBef>
                        <a:spcAft>
                          <a:spcPts val="0"/>
                        </a:spcAft>
                        <a:buNone/>
                      </a:pPr>
                      <a:r>
                        <a:rPr lang="en">
                          <a:solidFill>
                            <a:schemeClr val="dk2"/>
                          </a:solidFill>
                          <a:latin typeface="Proxima Nova Extrabold"/>
                          <a:ea typeface="Proxima Nova Extrabold"/>
                          <a:cs typeface="Proxima Nova Extrabold"/>
                          <a:sym typeface="Proxima Nova Extrabold"/>
                        </a:rPr>
                        <a:t>Accuracy</a:t>
                      </a:r>
                      <a:endParaRPr>
                        <a:solidFill>
                          <a:schemeClr val="dk2"/>
                        </a:solidFill>
                        <a:latin typeface="Proxima Nova Extrabold"/>
                        <a:ea typeface="Proxima Nova Extrabold"/>
                        <a:cs typeface="Proxima Nova Extrabold"/>
                        <a:sym typeface="Proxima Nova Extrabold"/>
                      </a:endParaRPr>
                    </a:p>
                  </a:txBody>
                  <a:tcPr marL="91425" marR="91425" marT="91425" marB="91425" anchor="ctr"/>
                </a:tc>
                <a:tc>
                  <a:txBody>
                    <a:bodyPr/>
                    <a:lstStyle/>
                    <a:p>
                      <a:pPr marL="0" lvl="0" indent="0" algn="ctr" rtl="0">
                        <a:spcBef>
                          <a:spcPts val="0"/>
                        </a:spcBef>
                        <a:spcAft>
                          <a:spcPts val="0"/>
                        </a:spcAft>
                        <a:buNone/>
                      </a:pPr>
                      <a:r>
                        <a:rPr lang="en">
                          <a:solidFill>
                            <a:schemeClr val="dk2"/>
                          </a:solidFill>
                          <a:latin typeface="Proxima Nova Extrabold"/>
                          <a:ea typeface="Proxima Nova Extrabold"/>
                          <a:cs typeface="Proxima Nova Extrabold"/>
                          <a:sym typeface="Proxima Nova Extrabold"/>
                        </a:rPr>
                        <a:t>95% CI</a:t>
                      </a:r>
                      <a:endParaRPr>
                        <a:solidFill>
                          <a:schemeClr val="dk2"/>
                        </a:solidFill>
                        <a:latin typeface="Proxima Nova Extrabold"/>
                        <a:ea typeface="Proxima Nova Extrabold"/>
                        <a:cs typeface="Proxima Nova Extrabold"/>
                        <a:sym typeface="Proxima Nova Extrabold"/>
                      </a:endParaRPr>
                    </a:p>
                  </a:txBody>
                  <a:tcPr marL="91425" marR="91425" marT="91425" marB="91425" anchor="ctr"/>
                </a:tc>
                <a:tc>
                  <a:txBody>
                    <a:bodyPr/>
                    <a:lstStyle/>
                    <a:p>
                      <a:pPr marL="0" lvl="0" indent="0" algn="ctr" rtl="0">
                        <a:spcBef>
                          <a:spcPts val="0"/>
                        </a:spcBef>
                        <a:spcAft>
                          <a:spcPts val="0"/>
                        </a:spcAft>
                        <a:buNone/>
                      </a:pPr>
                      <a:r>
                        <a:rPr lang="en">
                          <a:solidFill>
                            <a:schemeClr val="dk2"/>
                          </a:solidFill>
                          <a:latin typeface="Proxima Nova Extrabold"/>
                          <a:ea typeface="Proxima Nova Extrabold"/>
                          <a:cs typeface="Proxima Nova Extrabold"/>
                          <a:sym typeface="Proxima Nova Extrabold"/>
                        </a:rPr>
                        <a:t>Sensitivity</a:t>
                      </a:r>
                      <a:endParaRPr>
                        <a:solidFill>
                          <a:schemeClr val="dk2"/>
                        </a:solidFill>
                        <a:latin typeface="Proxima Nova Extrabold"/>
                        <a:ea typeface="Proxima Nova Extrabold"/>
                        <a:cs typeface="Proxima Nova Extrabold"/>
                        <a:sym typeface="Proxima Nova Extrabold"/>
                      </a:endParaRPr>
                    </a:p>
                  </a:txBody>
                  <a:tcPr marL="91425" marR="91425" marT="91425" marB="91425" anchor="ctr"/>
                </a:tc>
                <a:tc>
                  <a:txBody>
                    <a:bodyPr/>
                    <a:lstStyle/>
                    <a:p>
                      <a:pPr marL="0" lvl="0" indent="0" algn="ctr" rtl="0">
                        <a:spcBef>
                          <a:spcPts val="0"/>
                        </a:spcBef>
                        <a:spcAft>
                          <a:spcPts val="0"/>
                        </a:spcAft>
                        <a:buNone/>
                      </a:pPr>
                      <a:r>
                        <a:rPr lang="en">
                          <a:solidFill>
                            <a:schemeClr val="dk2"/>
                          </a:solidFill>
                          <a:latin typeface="Proxima Nova Extrabold"/>
                          <a:ea typeface="Proxima Nova Extrabold"/>
                          <a:cs typeface="Proxima Nova Extrabold"/>
                          <a:sym typeface="Proxima Nova Extrabold"/>
                        </a:rPr>
                        <a:t>Specificity</a:t>
                      </a:r>
                      <a:endParaRPr>
                        <a:solidFill>
                          <a:schemeClr val="dk2"/>
                        </a:solidFill>
                        <a:latin typeface="Proxima Nova Extrabold"/>
                        <a:ea typeface="Proxima Nova Extrabold"/>
                        <a:cs typeface="Proxima Nova Extrabold"/>
                        <a:sym typeface="Proxima Nova Extrabold"/>
                      </a:endParaRPr>
                    </a:p>
                  </a:txBody>
                  <a:tcPr marL="91425" marR="91425" marT="91425" marB="91425" anchor="ctr"/>
                </a:tc>
                <a:extLst>
                  <a:ext uri="{0D108BD9-81ED-4DB2-BD59-A6C34878D82A}">
                    <a16:rowId xmlns:a16="http://schemas.microsoft.com/office/drawing/2014/main" val="10000"/>
                  </a:ext>
                </a:extLst>
              </a:tr>
              <a:tr h="422275">
                <a:tc>
                  <a:txBody>
                    <a:bodyPr/>
                    <a:lstStyle/>
                    <a:p>
                      <a:pPr marL="0" lvl="0" indent="0" algn="l" rtl="0">
                        <a:spcBef>
                          <a:spcPts val="0"/>
                        </a:spcBef>
                        <a:spcAft>
                          <a:spcPts val="0"/>
                        </a:spcAft>
                        <a:buNone/>
                      </a:pPr>
                      <a:r>
                        <a:rPr lang="en">
                          <a:solidFill>
                            <a:schemeClr val="dk2"/>
                          </a:solidFill>
                          <a:latin typeface="Proxima Nova Semibold"/>
                          <a:ea typeface="Proxima Nova Semibold"/>
                          <a:cs typeface="Proxima Nova Semibold"/>
                          <a:sym typeface="Proxima Nova Semibold"/>
                        </a:rPr>
                        <a:t>LDA</a:t>
                      </a:r>
                      <a:endParaRPr>
                        <a:latin typeface="Proxima Nova Semibold"/>
                        <a:ea typeface="Proxima Nova Semibold"/>
                        <a:cs typeface="Proxima Nova Semibold"/>
                        <a:sym typeface="Proxima Nova Semibold"/>
                      </a:endParaRPr>
                    </a:p>
                  </a:txBody>
                  <a:tcPr marL="91425" marR="91425" marT="91425" marB="91425" anchor="ctr"/>
                </a:tc>
                <a:tc>
                  <a:txBody>
                    <a:bodyPr/>
                    <a:lstStyle/>
                    <a:p>
                      <a:pPr marL="0" lvl="0" indent="0" algn="ctr" rtl="0">
                        <a:spcBef>
                          <a:spcPts val="0"/>
                        </a:spcBef>
                        <a:spcAft>
                          <a:spcPts val="0"/>
                        </a:spcAft>
                        <a:buNone/>
                      </a:pPr>
                      <a:r>
                        <a:rPr lang="en">
                          <a:solidFill>
                            <a:schemeClr val="dk2"/>
                          </a:solidFill>
                          <a:latin typeface="Proxima Nova"/>
                          <a:ea typeface="Proxima Nova"/>
                          <a:cs typeface="Proxima Nova"/>
                          <a:sym typeface="Proxima Nova"/>
                        </a:rPr>
                        <a:t>81.0%</a:t>
                      </a:r>
                      <a:endParaRPr>
                        <a:solidFill>
                          <a:schemeClr val="dk2"/>
                        </a:solidFill>
                        <a:latin typeface="Proxima Nova"/>
                        <a:ea typeface="Proxima Nova"/>
                        <a:cs typeface="Proxima Nova"/>
                        <a:sym typeface="Proxima Nova"/>
                      </a:endParaRPr>
                    </a:p>
                  </a:txBody>
                  <a:tcPr marL="91425" marR="91425" marT="91425" marB="91425" anchor="ctr">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2"/>
                          </a:solidFill>
                          <a:latin typeface="Proxima Nova"/>
                          <a:ea typeface="Proxima Nova"/>
                          <a:cs typeface="Proxima Nova"/>
                          <a:sym typeface="Proxima Nova"/>
                        </a:rPr>
                        <a:t>80.6 - 81.5%</a:t>
                      </a:r>
                      <a:endParaRPr>
                        <a:solidFill>
                          <a:schemeClr val="dk2"/>
                        </a:solidFill>
                        <a:latin typeface="Proxima Nova"/>
                        <a:ea typeface="Proxima Nova"/>
                        <a:cs typeface="Proxima Nova"/>
                        <a:sym typeface="Proxima Nova"/>
                      </a:endParaRPr>
                    </a:p>
                  </a:txBody>
                  <a:tcPr marL="91425" marR="91425" marT="91425" marB="91425" anchor="ctr">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2"/>
                          </a:solidFill>
                          <a:latin typeface="Proxima Nova"/>
                          <a:ea typeface="Proxima Nova"/>
                          <a:cs typeface="Proxima Nova"/>
                          <a:sym typeface="Proxima Nova"/>
                        </a:rPr>
                        <a:t>78.2%</a:t>
                      </a:r>
                      <a:endParaRPr>
                        <a:solidFill>
                          <a:schemeClr val="dk2"/>
                        </a:solidFill>
                        <a:latin typeface="Proxima Nova"/>
                        <a:ea typeface="Proxima Nova"/>
                        <a:cs typeface="Proxima Nova"/>
                        <a:sym typeface="Proxima Nova"/>
                      </a:endParaRPr>
                    </a:p>
                  </a:txBody>
                  <a:tcPr marL="91425" marR="91425" marT="91425" marB="91425" anchor="ctr">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2"/>
                          </a:solidFill>
                          <a:latin typeface="Proxima Nova"/>
                          <a:ea typeface="Proxima Nova"/>
                          <a:cs typeface="Proxima Nova"/>
                          <a:sym typeface="Proxima Nova"/>
                        </a:rPr>
                        <a:t>83.3%</a:t>
                      </a:r>
                      <a:endParaRPr>
                        <a:solidFill>
                          <a:schemeClr val="dk2"/>
                        </a:solidFill>
                        <a:latin typeface="Proxima Nova"/>
                        <a:ea typeface="Proxima Nova"/>
                        <a:cs typeface="Proxima Nova"/>
                        <a:sym typeface="Proxima Nova"/>
                      </a:endParaRPr>
                    </a:p>
                  </a:txBody>
                  <a:tcPr marL="91425" marR="91425" marT="91425" marB="91425" anchor="ctr">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649675">
                <a:tc>
                  <a:txBody>
                    <a:bodyPr/>
                    <a:lstStyle/>
                    <a:p>
                      <a:pPr marL="0" lvl="0" indent="0" algn="l" rtl="0">
                        <a:spcBef>
                          <a:spcPts val="0"/>
                        </a:spcBef>
                        <a:spcAft>
                          <a:spcPts val="0"/>
                        </a:spcAft>
                        <a:buNone/>
                      </a:pPr>
                      <a:r>
                        <a:rPr lang="en">
                          <a:solidFill>
                            <a:schemeClr val="dk2"/>
                          </a:solidFill>
                          <a:latin typeface="Proxima Nova Semibold"/>
                          <a:ea typeface="Proxima Nova Semibold"/>
                          <a:cs typeface="Proxima Nova Semibold"/>
                          <a:sym typeface="Proxima Nova Semibold"/>
                        </a:rPr>
                        <a:t>Logistic regression (all numerical variables)</a:t>
                      </a:r>
                      <a:endParaRPr>
                        <a:solidFill>
                          <a:schemeClr val="dk2"/>
                        </a:solidFill>
                        <a:latin typeface="Proxima Nova Semibold"/>
                        <a:ea typeface="Proxima Nova Semibold"/>
                        <a:cs typeface="Proxima Nova Semibold"/>
                        <a:sym typeface="Proxima Nova Semibold"/>
                      </a:endParaRPr>
                    </a:p>
                  </a:txBody>
                  <a:tcPr marL="91425" marR="91425" marT="91425" marB="91425" anchor="ctr">
                    <a:lnR w="9525" cap="flat" cmpd="sng">
                      <a:solidFill>
                        <a:srgbClr val="9E9E9E"/>
                      </a:solidFill>
                      <a:prstDash val="solid"/>
                      <a:round/>
                      <a:headEnd type="none" w="sm" len="sm"/>
                      <a:tailEnd type="none" w="sm" len="sm"/>
                    </a:lnR>
                  </a:tcPr>
                </a:tc>
                <a:tc>
                  <a:txBody>
                    <a:bodyPr/>
                    <a:lstStyle/>
                    <a:p>
                      <a:pPr marL="0" lvl="0" indent="0" algn="ctr" rtl="0">
                        <a:spcBef>
                          <a:spcPts val="0"/>
                        </a:spcBef>
                        <a:spcAft>
                          <a:spcPts val="0"/>
                        </a:spcAft>
                        <a:buNone/>
                      </a:pPr>
                      <a:r>
                        <a:rPr lang="en">
                          <a:solidFill>
                            <a:schemeClr val="dk2"/>
                          </a:solidFill>
                          <a:latin typeface="Proxima Nova"/>
                          <a:ea typeface="Proxima Nova"/>
                          <a:cs typeface="Proxima Nova"/>
                          <a:sym typeface="Proxima Nova"/>
                        </a:rPr>
                        <a:t>80.4%</a:t>
                      </a:r>
                      <a:endParaRPr>
                        <a:solidFill>
                          <a:schemeClr val="dk2"/>
                        </a:solidFill>
                        <a:latin typeface="Proxima Nova"/>
                        <a:ea typeface="Proxima Nova"/>
                        <a:cs typeface="Proxima Nova"/>
                        <a:sym typeface="Proxima Nova"/>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2"/>
                          </a:solidFill>
                          <a:latin typeface="Proxima Nova"/>
                          <a:ea typeface="Proxima Nova"/>
                          <a:cs typeface="Proxima Nova"/>
                          <a:sym typeface="Proxima Nova"/>
                        </a:rPr>
                        <a:t>79.3 - 81.5%</a:t>
                      </a:r>
                      <a:endParaRPr>
                        <a:solidFill>
                          <a:schemeClr val="dk2"/>
                        </a:solidFill>
                        <a:latin typeface="Proxima Nova"/>
                        <a:ea typeface="Proxima Nova"/>
                        <a:cs typeface="Proxima Nova"/>
                        <a:sym typeface="Proxima Nova"/>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2"/>
                          </a:solidFill>
                          <a:latin typeface="Proxima Nova"/>
                          <a:ea typeface="Proxima Nova"/>
                          <a:cs typeface="Proxima Nova"/>
                          <a:sym typeface="Proxima Nova"/>
                        </a:rPr>
                        <a:t>81.8%</a:t>
                      </a:r>
                      <a:endParaRPr>
                        <a:solidFill>
                          <a:schemeClr val="dk2"/>
                        </a:solidFill>
                        <a:latin typeface="Proxima Nova"/>
                        <a:ea typeface="Proxima Nova"/>
                        <a:cs typeface="Proxima Nova"/>
                        <a:sym typeface="Proxima Nova"/>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2"/>
                          </a:solidFill>
                          <a:latin typeface="Proxima Nova"/>
                          <a:ea typeface="Proxima Nova"/>
                          <a:cs typeface="Proxima Nova"/>
                          <a:sym typeface="Proxima Nova"/>
                        </a:rPr>
                        <a:t>79.3%</a:t>
                      </a:r>
                      <a:endParaRPr>
                        <a:solidFill>
                          <a:schemeClr val="dk2"/>
                        </a:solidFill>
                        <a:latin typeface="Proxima Nova"/>
                        <a:ea typeface="Proxima Nova"/>
                        <a:cs typeface="Proxima Nova"/>
                        <a:sym typeface="Proxima Nova"/>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649675">
                <a:tc>
                  <a:txBody>
                    <a:bodyPr/>
                    <a:lstStyle/>
                    <a:p>
                      <a:pPr marL="0" lvl="0" indent="0" algn="l" rtl="0">
                        <a:spcBef>
                          <a:spcPts val="0"/>
                        </a:spcBef>
                        <a:spcAft>
                          <a:spcPts val="0"/>
                        </a:spcAft>
                        <a:buNone/>
                      </a:pPr>
                      <a:r>
                        <a:rPr lang="en">
                          <a:solidFill>
                            <a:schemeClr val="dk2"/>
                          </a:solidFill>
                          <a:latin typeface="Proxima Nova Semibold"/>
                          <a:ea typeface="Proxima Nova Semibold"/>
                          <a:cs typeface="Proxima Nova Semibold"/>
                          <a:sym typeface="Proxima Nova Semibold"/>
                        </a:rPr>
                        <a:t>Logistic regression (all PCs)</a:t>
                      </a:r>
                      <a:endParaRPr>
                        <a:solidFill>
                          <a:schemeClr val="dk2"/>
                        </a:solidFill>
                        <a:latin typeface="Proxima Nova Semibold"/>
                        <a:ea typeface="Proxima Nova Semibold"/>
                        <a:cs typeface="Proxima Nova Semibold"/>
                        <a:sym typeface="Proxima Nova Semibold"/>
                      </a:endParaRPr>
                    </a:p>
                  </a:txBody>
                  <a:tcPr marL="91425" marR="91425" marT="91425" marB="91425" anchor="ctr"/>
                </a:tc>
                <a:tc>
                  <a:txBody>
                    <a:bodyPr/>
                    <a:lstStyle/>
                    <a:p>
                      <a:pPr marL="0" lvl="0" indent="0" algn="ctr" rtl="0">
                        <a:spcBef>
                          <a:spcPts val="0"/>
                        </a:spcBef>
                        <a:spcAft>
                          <a:spcPts val="0"/>
                        </a:spcAft>
                        <a:buNone/>
                      </a:pPr>
                      <a:r>
                        <a:rPr lang="en">
                          <a:solidFill>
                            <a:schemeClr val="dk2"/>
                          </a:solidFill>
                          <a:latin typeface="Proxima Nova"/>
                          <a:ea typeface="Proxima Nova"/>
                          <a:cs typeface="Proxima Nova"/>
                          <a:sym typeface="Proxima Nova"/>
                        </a:rPr>
                        <a:t>80.4%</a:t>
                      </a:r>
                      <a:endParaRPr>
                        <a:solidFill>
                          <a:schemeClr val="dk2"/>
                        </a:solidFill>
                        <a:latin typeface="Proxima Nova"/>
                        <a:ea typeface="Proxima Nova"/>
                        <a:cs typeface="Proxima Nova"/>
                        <a:sym typeface="Proxima Nova"/>
                      </a:endParaRPr>
                    </a:p>
                  </a:txBody>
                  <a:tcPr marL="91425" marR="91425" marT="91425" marB="91425" anchor="ct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2"/>
                          </a:solidFill>
                          <a:latin typeface="Proxima Nova"/>
                          <a:ea typeface="Proxima Nova"/>
                          <a:cs typeface="Proxima Nova"/>
                          <a:sym typeface="Proxima Nova"/>
                        </a:rPr>
                        <a:t>79.3 - 81.5%</a:t>
                      </a:r>
                      <a:endParaRPr>
                        <a:solidFill>
                          <a:schemeClr val="dk2"/>
                        </a:solidFill>
                        <a:latin typeface="Proxima Nova"/>
                        <a:ea typeface="Proxima Nova"/>
                        <a:cs typeface="Proxima Nova"/>
                        <a:sym typeface="Proxima Nova"/>
                      </a:endParaRPr>
                    </a:p>
                  </a:txBody>
                  <a:tcPr marL="91425" marR="91425" marT="91425" marB="91425" anchor="ct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2"/>
                          </a:solidFill>
                          <a:latin typeface="Proxima Nova"/>
                          <a:ea typeface="Proxima Nova"/>
                          <a:cs typeface="Proxima Nova"/>
                          <a:sym typeface="Proxima Nova"/>
                        </a:rPr>
                        <a:t>81.8%</a:t>
                      </a:r>
                      <a:endParaRPr>
                        <a:solidFill>
                          <a:schemeClr val="dk2"/>
                        </a:solidFill>
                        <a:latin typeface="Proxima Nova"/>
                        <a:ea typeface="Proxima Nova"/>
                        <a:cs typeface="Proxima Nova"/>
                        <a:sym typeface="Proxima Nova"/>
                      </a:endParaRPr>
                    </a:p>
                  </a:txBody>
                  <a:tcPr marL="91425" marR="91425" marT="91425" marB="91425" anchor="ct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2"/>
                          </a:solidFill>
                          <a:latin typeface="Proxima Nova"/>
                          <a:ea typeface="Proxima Nova"/>
                          <a:cs typeface="Proxima Nova"/>
                          <a:sym typeface="Proxima Nova"/>
                        </a:rPr>
                        <a:t>79.3%</a:t>
                      </a:r>
                      <a:endParaRPr>
                        <a:solidFill>
                          <a:schemeClr val="dk2"/>
                        </a:solidFill>
                        <a:latin typeface="Proxima Nova"/>
                        <a:ea typeface="Proxima Nova"/>
                        <a:cs typeface="Proxima Nova"/>
                        <a:sym typeface="Proxima Nova"/>
                      </a:endParaRPr>
                    </a:p>
                  </a:txBody>
                  <a:tcPr marL="91425" marR="91425" marT="91425" marB="91425" anchor="ct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r h="877050">
                <a:tc>
                  <a:txBody>
                    <a:bodyPr/>
                    <a:lstStyle/>
                    <a:p>
                      <a:pPr marL="0" lvl="0" indent="0" algn="l" rtl="0">
                        <a:spcBef>
                          <a:spcPts val="0"/>
                        </a:spcBef>
                        <a:spcAft>
                          <a:spcPts val="0"/>
                        </a:spcAft>
                        <a:buNone/>
                      </a:pPr>
                      <a:r>
                        <a:rPr lang="en">
                          <a:solidFill>
                            <a:schemeClr val="dk2"/>
                          </a:solidFill>
                          <a:latin typeface="Proxima Nova Semibold"/>
                          <a:ea typeface="Proxima Nova Semibold"/>
                          <a:cs typeface="Proxima Nova Semibold"/>
                          <a:sym typeface="Proxima Nova Semibold"/>
                        </a:rPr>
                        <a:t>Logistic regression (all numerical and categorical variables)</a:t>
                      </a:r>
                      <a:endParaRPr>
                        <a:solidFill>
                          <a:schemeClr val="dk2"/>
                        </a:solidFill>
                        <a:latin typeface="Proxima Nova Semibold"/>
                        <a:ea typeface="Proxima Nova Semibold"/>
                        <a:cs typeface="Proxima Nova Semibold"/>
                        <a:sym typeface="Proxima Nova Semibold"/>
                      </a:endParaRPr>
                    </a:p>
                  </a:txBody>
                  <a:tcPr marL="91425" marR="91425" marT="91425" marB="91425" anchor="ctr"/>
                </a:tc>
                <a:tc>
                  <a:txBody>
                    <a:bodyPr/>
                    <a:lstStyle/>
                    <a:p>
                      <a:pPr marL="0" lvl="0" indent="0" algn="ctr" rtl="0">
                        <a:spcBef>
                          <a:spcPts val="0"/>
                        </a:spcBef>
                        <a:spcAft>
                          <a:spcPts val="0"/>
                        </a:spcAft>
                        <a:buNone/>
                      </a:pPr>
                      <a:r>
                        <a:rPr lang="en">
                          <a:solidFill>
                            <a:schemeClr val="dk2"/>
                          </a:solidFill>
                          <a:latin typeface="Proxima Nova"/>
                          <a:ea typeface="Proxima Nova"/>
                          <a:cs typeface="Proxima Nova"/>
                          <a:sym typeface="Proxima Nova"/>
                        </a:rPr>
                        <a:t>86.8%</a:t>
                      </a:r>
                      <a:endParaRPr>
                        <a:solidFill>
                          <a:schemeClr val="dk2"/>
                        </a:solidFill>
                        <a:latin typeface="Proxima Nova"/>
                        <a:ea typeface="Proxima Nova"/>
                        <a:cs typeface="Proxima Nova"/>
                        <a:sym typeface="Proxima Nova"/>
                      </a:endParaRPr>
                    </a:p>
                  </a:txBody>
                  <a:tcPr marL="91425" marR="91425" marT="91425" marB="91425" anchor="ctr">
                    <a:lnT w="9525" cap="flat" cmpd="sng">
                      <a:solidFill>
                        <a:srgbClr val="9E9E9E"/>
                      </a:solidFill>
                      <a:prstDash val="solid"/>
                      <a:round/>
                      <a:headEnd type="none" w="sm" len="sm"/>
                      <a:tailEnd type="none" w="sm" len="sm"/>
                    </a:lnT>
                  </a:tcPr>
                </a:tc>
                <a:tc>
                  <a:txBody>
                    <a:bodyPr/>
                    <a:lstStyle/>
                    <a:p>
                      <a:pPr marL="0" lvl="0" indent="0" algn="ctr" rtl="0">
                        <a:spcBef>
                          <a:spcPts val="0"/>
                        </a:spcBef>
                        <a:spcAft>
                          <a:spcPts val="0"/>
                        </a:spcAft>
                        <a:buNone/>
                      </a:pPr>
                      <a:r>
                        <a:rPr lang="en">
                          <a:solidFill>
                            <a:schemeClr val="dk2"/>
                          </a:solidFill>
                          <a:latin typeface="Proxima Nova"/>
                          <a:ea typeface="Proxima Nova"/>
                          <a:cs typeface="Proxima Nova"/>
                          <a:sym typeface="Proxima Nova"/>
                        </a:rPr>
                        <a:t>85.8 - 87.7%</a:t>
                      </a:r>
                      <a:endParaRPr>
                        <a:solidFill>
                          <a:schemeClr val="dk2"/>
                        </a:solidFill>
                        <a:latin typeface="Proxima Nova"/>
                        <a:ea typeface="Proxima Nova"/>
                        <a:cs typeface="Proxima Nova"/>
                        <a:sym typeface="Proxima Nova"/>
                      </a:endParaRPr>
                    </a:p>
                  </a:txBody>
                  <a:tcPr marL="91425" marR="91425" marT="91425" marB="91425" anchor="ctr">
                    <a:lnT w="9525" cap="flat" cmpd="sng">
                      <a:solidFill>
                        <a:srgbClr val="9E9E9E"/>
                      </a:solidFill>
                      <a:prstDash val="solid"/>
                      <a:round/>
                      <a:headEnd type="none" w="sm" len="sm"/>
                      <a:tailEnd type="none" w="sm" len="sm"/>
                    </a:lnT>
                  </a:tcPr>
                </a:tc>
                <a:tc>
                  <a:txBody>
                    <a:bodyPr/>
                    <a:lstStyle/>
                    <a:p>
                      <a:pPr marL="0" lvl="0" indent="0" algn="ctr" rtl="0">
                        <a:spcBef>
                          <a:spcPts val="0"/>
                        </a:spcBef>
                        <a:spcAft>
                          <a:spcPts val="0"/>
                        </a:spcAft>
                        <a:buNone/>
                      </a:pPr>
                      <a:r>
                        <a:rPr lang="en">
                          <a:solidFill>
                            <a:schemeClr val="dk2"/>
                          </a:solidFill>
                          <a:latin typeface="Proxima Nova"/>
                          <a:ea typeface="Proxima Nova"/>
                          <a:cs typeface="Proxima Nova"/>
                          <a:sym typeface="Proxima Nova"/>
                        </a:rPr>
                        <a:t>84.6%</a:t>
                      </a:r>
                      <a:endParaRPr>
                        <a:solidFill>
                          <a:schemeClr val="dk2"/>
                        </a:solidFill>
                        <a:latin typeface="Proxima Nova"/>
                        <a:ea typeface="Proxima Nova"/>
                        <a:cs typeface="Proxima Nova"/>
                        <a:sym typeface="Proxima Nova"/>
                      </a:endParaRPr>
                    </a:p>
                  </a:txBody>
                  <a:tcPr marL="91425" marR="91425" marT="91425" marB="91425" anchor="ctr">
                    <a:lnT w="9525" cap="flat" cmpd="sng">
                      <a:solidFill>
                        <a:srgbClr val="9E9E9E"/>
                      </a:solidFill>
                      <a:prstDash val="solid"/>
                      <a:round/>
                      <a:headEnd type="none" w="sm" len="sm"/>
                      <a:tailEnd type="none" w="sm" len="sm"/>
                    </a:lnT>
                  </a:tcPr>
                </a:tc>
                <a:tc>
                  <a:txBody>
                    <a:bodyPr/>
                    <a:lstStyle/>
                    <a:p>
                      <a:pPr marL="0" lvl="0" indent="0" algn="ctr" rtl="0">
                        <a:spcBef>
                          <a:spcPts val="0"/>
                        </a:spcBef>
                        <a:spcAft>
                          <a:spcPts val="0"/>
                        </a:spcAft>
                        <a:buNone/>
                      </a:pPr>
                      <a:r>
                        <a:rPr lang="en">
                          <a:solidFill>
                            <a:schemeClr val="dk2"/>
                          </a:solidFill>
                          <a:latin typeface="Proxima Nova"/>
                          <a:ea typeface="Proxima Nova"/>
                          <a:cs typeface="Proxima Nova"/>
                          <a:sym typeface="Proxima Nova"/>
                        </a:rPr>
                        <a:t>88.5%</a:t>
                      </a:r>
                      <a:endParaRPr>
                        <a:solidFill>
                          <a:schemeClr val="dk2"/>
                        </a:solidFill>
                        <a:latin typeface="Proxima Nova"/>
                        <a:ea typeface="Proxima Nova"/>
                        <a:cs typeface="Proxima Nova"/>
                        <a:sym typeface="Proxima Nova"/>
                      </a:endParaRPr>
                    </a:p>
                  </a:txBody>
                  <a:tcPr marL="91425" marR="91425" marT="91425" marB="91425" anchor="ctr">
                    <a:lnT w="9525" cap="flat" cmpd="sng">
                      <a:solidFill>
                        <a:srgbClr val="9E9E9E"/>
                      </a:solidFill>
                      <a:prstDash val="solid"/>
                      <a:round/>
                      <a:headEnd type="none" w="sm" len="sm"/>
                      <a:tailEnd type="none" w="sm" len="sm"/>
                    </a:lnT>
                  </a:tcPr>
                </a:tc>
                <a:extLst>
                  <a:ext uri="{0D108BD9-81ED-4DB2-BD59-A6C34878D82A}">
                    <a16:rowId xmlns:a16="http://schemas.microsoft.com/office/drawing/2014/main" val="10004"/>
                  </a:ext>
                </a:extLst>
              </a:tr>
            </a:tbl>
          </a:graphicData>
        </a:graphic>
      </p:graphicFrame>
      <p:sp>
        <p:nvSpPr>
          <p:cNvPr id="397" name="Google Shape;397;p58"/>
          <p:cNvSpPr txBox="1"/>
          <p:nvPr/>
        </p:nvSpPr>
        <p:spPr>
          <a:xfrm>
            <a:off x="581850" y="1219900"/>
            <a:ext cx="4645800" cy="496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200"/>
              </a:spcAft>
              <a:buNone/>
            </a:pPr>
            <a:r>
              <a:rPr lang="en" sz="2000" b="1">
                <a:solidFill>
                  <a:srgbClr val="666666"/>
                </a:solidFill>
                <a:latin typeface="Proxima Nova"/>
                <a:ea typeface="Proxima Nova"/>
                <a:cs typeface="Proxima Nova"/>
                <a:sym typeface="Proxima Nova"/>
              </a:rPr>
              <a:t>Comparison of Models’ Prediction</a:t>
            </a:r>
            <a:endParaRPr sz="2000">
              <a:solidFill>
                <a:srgbClr val="666666"/>
              </a:solidFill>
              <a:latin typeface="Proxima Nova"/>
              <a:ea typeface="Proxima Nova"/>
              <a:cs typeface="Proxima Nova"/>
              <a:sym typeface="Proxima Nova"/>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59"/>
          <p:cNvSpPr txBox="1">
            <a:spLocks noGrp="1"/>
          </p:cNvSpPr>
          <p:nvPr>
            <p:ph type="title"/>
          </p:nvPr>
        </p:nvSpPr>
        <p:spPr>
          <a:xfrm>
            <a:off x="490250" y="526350"/>
            <a:ext cx="5683800" cy="40908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sz="5000"/>
              <a:t>CONCLUSION</a:t>
            </a:r>
            <a:endParaRPr sz="500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06"/>
        <p:cNvGrpSpPr/>
        <p:nvPr/>
      </p:nvGrpSpPr>
      <p:grpSpPr>
        <a:xfrm>
          <a:off x="0" y="0"/>
          <a:ext cx="0" cy="0"/>
          <a:chOff x="0" y="0"/>
          <a:chExt cx="0" cy="0"/>
        </a:xfrm>
      </p:grpSpPr>
      <p:sp>
        <p:nvSpPr>
          <p:cNvPr id="407" name="Google Shape;407;p60"/>
          <p:cNvSpPr txBox="1">
            <a:spLocks noGrp="1"/>
          </p:cNvSpPr>
          <p:nvPr>
            <p:ph type="body" idx="1"/>
          </p:nvPr>
        </p:nvSpPr>
        <p:spPr>
          <a:xfrm>
            <a:off x="713325" y="680450"/>
            <a:ext cx="7890300" cy="4150200"/>
          </a:xfrm>
          <a:prstGeom prst="rect">
            <a:avLst/>
          </a:prstGeom>
        </p:spPr>
        <p:txBody>
          <a:bodyPr spcFirstLastPara="1" wrap="square" lIns="91425" tIns="91425" rIns="91425" bIns="91425" anchor="t" anchorCtr="0">
            <a:noAutofit/>
          </a:bodyPr>
          <a:lstStyle/>
          <a:p>
            <a:pPr marL="457200" lvl="0" indent="-323850" algn="l" rtl="0">
              <a:spcBef>
                <a:spcPts val="1000"/>
              </a:spcBef>
              <a:spcAft>
                <a:spcPts val="0"/>
              </a:spcAft>
              <a:buSzPts val="1500"/>
              <a:buAutoNum type="arabicPeriod"/>
            </a:pPr>
            <a:r>
              <a:rPr lang="en" sz="1500" b="1"/>
              <a:t>PCA</a:t>
            </a:r>
            <a:r>
              <a:rPr lang="en" sz="1500"/>
              <a:t> and </a:t>
            </a:r>
            <a:r>
              <a:rPr lang="en" sz="1500" b="1"/>
              <a:t>FA</a:t>
            </a:r>
            <a:r>
              <a:rPr lang="en" sz="1500"/>
              <a:t> categorize interval features into 5 groups: In-flight experience, Convenience, Service, Punctuation and either Technology (PCA) or Others (FA).</a:t>
            </a:r>
            <a:endParaRPr sz="1500"/>
          </a:p>
          <a:p>
            <a:pPr marL="457200" lvl="0" indent="-323850" algn="l" rtl="0">
              <a:spcBef>
                <a:spcPts val="1200"/>
              </a:spcBef>
              <a:spcAft>
                <a:spcPts val="0"/>
              </a:spcAft>
              <a:buSzPts val="1500"/>
              <a:buAutoNum type="arabicPeriod"/>
            </a:pPr>
            <a:r>
              <a:rPr lang="en" sz="1500" b="1"/>
              <a:t>Cronbach’s alpha coefficients</a:t>
            </a:r>
            <a:r>
              <a:rPr lang="en" sz="1500"/>
              <a:t> confirm the internal consistency within the groups categorized by FA, with the exception of the group Others.</a:t>
            </a:r>
            <a:endParaRPr sz="1500"/>
          </a:p>
          <a:p>
            <a:pPr marL="457200" lvl="0" indent="-323850" algn="l" rtl="0">
              <a:spcBef>
                <a:spcPts val="1200"/>
              </a:spcBef>
              <a:spcAft>
                <a:spcPts val="0"/>
              </a:spcAft>
              <a:buSzPts val="1500"/>
              <a:buAutoNum type="arabicPeriod"/>
            </a:pPr>
            <a:r>
              <a:rPr lang="en" sz="1500" b="1"/>
              <a:t>LDA</a:t>
            </a:r>
            <a:r>
              <a:rPr lang="en" sz="1500"/>
              <a:t> provides a relatively good model for prediction, with 81.35% accuracy and an AUC value of 0.87.</a:t>
            </a:r>
            <a:endParaRPr sz="1500"/>
          </a:p>
          <a:p>
            <a:pPr marL="457200" lvl="0" indent="-323850" algn="l" rtl="0">
              <a:spcBef>
                <a:spcPts val="1000"/>
              </a:spcBef>
              <a:spcAft>
                <a:spcPts val="0"/>
              </a:spcAft>
              <a:buSzPts val="1500"/>
              <a:buAutoNum type="arabicPeriod"/>
            </a:pPr>
            <a:r>
              <a:rPr lang="en" sz="1500"/>
              <a:t>The performance of the LDA model and 3 different </a:t>
            </a:r>
            <a:r>
              <a:rPr lang="en" sz="1500" b="1"/>
              <a:t>logistic regression</a:t>
            </a:r>
            <a:r>
              <a:rPr lang="en" sz="1500"/>
              <a:t> models are comparable to each other.</a:t>
            </a:r>
            <a:endParaRPr sz="1500"/>
          </a:p>
          <a:p>
            <a:pPr marL="457200" lvl="0" indent="-323850" algn="l" rtl="0">
              <a:spcBef>
                <a:spcPts val="1000"/>
              </a:spcBef>
              <a:spcAft>
                <a:spcPts val="0"/>
              </a:spcAft>
              <a:buSzPts val="1500"/>
              <a:buAutoNum type="arabicPeriod"/>
            </a:pPr>
            <a:r>
              <a:rPr lang="en" sz="1500" b="1"/>
              <a:t>Stepwise regression</a:t>
            </a:r>
            <a:r>
              <a:rPr lang="en" sz="1500"/>
              <a:t> model performs as well as LDA model in terms of accuracy.</a:t>
            </a:r>
            <a:endParaRPr sz="1500"/>
          </a:p>
          <a:p>
            <a:pPr marL="457200" lvl="0" indent="-323850" algn="l" rtl="0">
              <a:spcBef>
                <a:spcPts val="1000"/>
              </a:spcBef>
              <a:spcAft>
                <a:spcPts val="0"/>
              </a:spcAft>
              <a:buSzPts val="1500"/>
              <a:buAutoNum type="arabicPeriod"/>
            </a:pPr>
            <a:r>
              <a:rPr lang="en" sz="1500"/>
              <a:t>In </a:t>
            </a:r>
            <a:r>
              <a:rPr lang="en" sz="1500" b="1"/>
              <a:t>CA</a:t>
            </a:r>
            <a:r>
              <a:rPr lang="en" sz="1500"/>
              <a:t>, 92.71% of the total variance is captured by the first 2 dimensions.</a:t>
            </a:r>
            <a:endParaRPr sz="1500"/>
          </a:p>
          <a:p>
            <a:pPr marL="457200" lvl="0" indent="-323850" algn="l" rtl="0">
              <a:spcBef>
                <a:spcPts val="1000"/>
              </a:spcBef>
              <a:spcAft>
                <a:spcPts val="0"/>
              </a:spcAft>
              <a:buSzPts val="1500"/>
              <a:buAutoNum type="arabicPeriod"/>
            </a:pPr>
            <a:r>
              <a:rPr lang="en" sz="1500" b="1"/>
              <a:t>Further Steps: </a:t>
            </a:r>
            <a:r>
              <a:rPr lang="en" sz="1500"/>
              <a:t>Which factors have the highest influence on the customer satisfaction rate?</a:t>
            </a:r>
            <a:endParaRPr sz="150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12" name="Google Shape;412;p61"/>
          <p:cNvSpPr txBox="1">
            <a:spLocks noGrp="1"/>
          </p:cNvSpPr>
          <p:nvPr>
            <p:ph type="title"/>
          </p:nvPr>
        </p:nvSpPr>
        <p:spPr>
          <a:xfrm>
            <a:off x="490250" y="526350"/>
            <a:ext cx="5683800" cy="40908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sz="5000"/>
              <a:t>Q&amp;A</a:t>
            </a:r>
            <a:endParaRPr sz="50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Data Description</a:t>
            </a:r>
            <a:endParaRPr/>
          </a:p>
        </p:txBody>
      </p:sp>
      <p:sp>
        <p:nvSpPr>
          <p:cNvPr id="83" name="Google Shape;83;p17"/>
          <p:cNvSpPr txBox="1">
            <a:spLocks noGrp="1"/>
          </p:cNvSpPr>
          <p:nvPr>
            <p:ph type="body" idx="1"/>
          </p:nvPr>
        </p:nvSpPr>
        <p:spPr>
          <a:xfrm>
            <a:off x="692700" y="1304875"/>
            <a:ext cx="7480800" cy="3416400"/>
          </a:xfrm>
          <a:prstGeom prst="rect">
            <a:avLst/>
          </a:prstGeom>
        </p:spPr>
        <p:txBody>
          <a:bodyPr spcFirstLastPara="1" wrap="square" lIns="91425" tIns="91425" rIns="91425" bIns="91425" anchor="t" anchorCtr="0">
            <a:normAutofit/>
          </a:bodyPr>
          <a:lstStyle/>
          <a:p>
            <a:pPr marL="457200" lvl="0" indent="-381000" algn="l" rtl="0">
              <a:spcBef>
                <a:spcPts val="0"/>
              </a:spcBef>
              <a:spcAft>
                <a:spcPts val="0"/>
              </a:spcAft>
              <a:buSzPts val="2400"/>
              <a:buChar char="-"/>
            </a:pPr>
            <a:r>
              <a:rPr lang="en" sz="2400"/>
              <a:t>25976 Observations</a:t>
            </a:r>
            <a:endParaRPr sz="2400"/>
          </a:p>
          <a:p>
            <a:pPr marL="457200" lvl="0" indent="-381000" algn="l" rtl="0">
              <a:spcBef>
                <a:spcPts val="0"/>
              </a:spcBef>
              <a:spcAft>
                <a:spcPts val="0"/>
              </a:spcAft>
              <a:buSzPts val="2400"/>
              <a:buChar char="-"/>
            </a:pPr>
            <a:r>
              <a:rPr lang="en" sz="2400"/>
              <a:t>24 Variables </a:t>
            </a:r>
            <a:endParaRPr sz="2400"/>
          </a:p>
          <a:p>
            <a:pPr marL="457200" lvl="0" indent="-381000" algn="l" rtl="0">
              <a:spcBef>
                <a:spcPts val="0"/>
              </a:spcBef>
              <a:spcAft>
                <a:spcPts val="0"/>
              </a:spcAft>
              <a:buSzPts val="2400"/>
              <a:buChar char="-"/>
            </a:pPr>
            <a:r>
              <a:rPr lang="en" sz="2400"/>
              <a:t>No duplicated rows</a:t>
            </a:r>
            <a:endParaRPr sz="2400"/>
          </a:p>
          <a:p>
            <a:pPr marL="457200" lvl="0" indent="-381000" algn="l" rtl="0">
              <a:spcBef>
                <a:spcPts val="0"/>
              </a:spcBef>
              <a:spcAft>
                <a:spcPts val="0"/>
              </a:spcAft>
              <a:buSzPts val="2400"/>
              <a:buChar char="-"/>
            </a:pPr>
            <a:r>
              <a:rPr lang="en" sz="2400"/>
              <a:t>No Outlier Values</a:t>
            </a:r>
            <a:endParaRPr sz="2400"/>
          </a:p>
          <a:p>
            <a:pPr marL="457200" lvl="0" indent="-381000" algn="l" rtl="0">
              <a:spcBef>
                <a:spcPts val="0"/>
              </a:spcBef>
              <a:spcAft>
                <a:spcPts val="0"/>
              </a:spcAft>
              <a:buSzPts val="2400"/>
              <a:buChar char="-"/>
            </a:pPr>
            <a:r>
              <a:rPr lang="en" sz="2400"/>
              <a:t>83 Missing Values in </a:t>
            </a:r>
            <a:r>
              <a:rPr lang="en" sz="2400" b="1">
                <a:solidFill>
                  <a:schemeClr val="accent4"/>
                </a:solidFill>
              </a:rPr>
              <a:t>Arrival.Delay.in.Minutes</a:t>
            </a:r>
            <a:r>
              <a:rPr lang="en" sz="2400"/>
              <a:t> (0.32% Missing)</a:t>
            </a:r>
            <a:endParaRPr sz="24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Passengers Information Variables</a:t>
            </a:r>
            <a:endParaRPr/>
          </a:p>
        </p:txBody>
      </p:sp>
      <p:sp>
        <p:nvSpPr>
          <p:cNvPr id="89" name="Google Shape;89;p18"/>
          <p:cNvSpPr txBox="1">
            <a:spLocks noGrp="1"/>
          </p:cNvSpPr>
          <p:nvPr>
            <p:ph type="body" idx="1"/>
          </p:nvPr>
        </p:nvSpPr>
        <p:spPr>
          <a:xfrm>
            <a:off x="311700" y="1383925"/>
            <a:ext cx="8520600" cy="3416400"/>
          </a:xfrm>
          <a:prstGeom prst="rect">
            <a:avLst/>
          </a:prstGeom>
        </p:spPr>
        <p:txBody>
          <a:bodyPr spcFirstLastPara="1" wrap="square" lIns="91425" tIns="91425" rIns="91425" bIns="91425" anchor="t" anchorCtr="0">
            <a:normAutofit/>
          </a:bodyPr>
          <a:lstStyle/>
          <a:p>
            <a:pPr marL="457200" lvl="0" indent="-381000" algn="l" rtl="0">
              <a:spcBef>
                <a:spcPts val="0"/>
              </a:spcBef>
              <a:spcAft>
                <a:spcPts val="0"/>
              </a:spcAft>
              <a:buSzPts val="2400"/>
              <a:buChar char="-"/>
            </a:pPr>
            <a:r>
              <a:rPr lang="en" sz="2400" b="1"/>
              <a:t>satisfaction (target):</a:t>
            </a:r>
            <a:r>
              <a:rPr lang="en" sz="2400"/>
              <a:t> satisfied, neutral or dissatisfied</a:t>
            </a:r>
            <a:endParaRPr sz="2400"/>
          </a:p>
          <a:p>
            <a:pPr marL="457200" lvl="0" indent="-381000" algn="l" rtl="0">
              <a:spcBef>
                <a:spcPts val="0"/>
              </a:spcBef>
              <a:spcAft>
                <a:spcPts val="0"/>
              </a:spcAft>
              <a:buSzPts val="2400"/>
              <a:buFont typeface="Arial"/>
              <a:buChar char="-"/>
            </a:pPr>
            <a:r>
              <a:rPr lang="en" sz="2400" b="1"/>
              <a:t>id: </a:t>
            </a:r>
            <a:r>
              <a:rPr lang="en" sz="2400"/>
              <a:t>Unique ID of each passenger </a:t>
            </a:r>
            <a:endParaRPr sz="2400"/>
          </a:p>
          <a:p>
            <a:pPr marL="457200" lvl="0" indent="-381000" algn="l" rtl="0">
              <a:spcBef>
                <a:spcPts val="0"/>
              </a:spcBef>
              <a:spcAft>
                <a:spcPts val="0"/>
              </a:spcAft>
              <a:buSzPts val="2400"/>
              <a:buChar char="-"/>
            </a:pPr>
            <a:r>
              <a:rPr lang="en" sz="2400" b="1"/>
              <a:t>Gender:</a:t>
            </a:r>
            <a:r>
              <a:rPr lang="en" sz="2400"/>
              <a:t> Male, Female</a:t>
            </a:r>
            <a:endParaRPr sz="2400"/>
          </a:p>
          <a:p>
            <a:pPr marL="457200" lvl="0" indent="-381000" algn="l" rtl="0">
              <a:spcBef>
                <a:spcPts val="0"/>
              </a:spcBef>
              <a:spcAft>
                <a:spcPts val="0"/>
              </a:spcAft>
              <a:buSzPts val="2400"/>
              <a:buChar char="-"/>
            </a:pPr>
            <a:r>
              <a:rPr lang="en" sz="2400" b="1"/>
              <a:t>Customer.Type</a:t>
            </a:r>
            <a:r>
              <a:rPr lang="en" sz="2400"/>
              <a:t>: Loyal Customer, disloyal Customer</a:t>
            </a:r>
            <a:endParaRPr sz="2400"/>
          </a:p>
          <a:p>
            <a:pPr marL="457200" lvl="0" indent="-381000" algn="l" rtl="0">
              <a:spcBef>
                <a:spcPts val="0"/>
              </a:spcBef>
              <a:spcAft>
                <a:spcPts val="0"/>
              </a:spcAft>
              <a:buSzPts val="2400"/>
              <a:buChar char="-"/>
            </a:pPr>
            <a:r>
              <a:rPr lang="en" sz="2400" b="1"/>
              <a:t>Age</a:t>
            </a:r>
            <a:r>
              <a:rPr lang="en" sz="2400"/>
              <a:t>: The age of passengers</a:t>
            </a:r>
            <a:endParaRPr sz="2400"/>
          </a:p>
          <a:p>
            <a:pPr marL="457200" lvl="0" indent="-381000" algn="l" rtl="0">
              <a:spcBef>
                <a:spcPts val="0"/>
              </a:spcBef>
              <a:spcAft>
                <a:spcPts val="0"/>
              </a:spcAft>
              <a:buSzPts val="2400"/>
              <a:buChar char="-"/>
            </a:pPr>
            <a:r>
              <a:rPr lang="en" sz="2400" b="1"/>
              <a:t>Type.of.Travel</a:t>
            </a:r>
            <a:r>
              <a:rPr lang="en" sz="2400"/>
              <a:t>: Personal Travel, Business Travel</a:t>
            </a:r>
            <a:endParaRPr sz="2400"/>
          </a:p>
          <a:p>
            <a:pPr marL="457200" lvl="0" indent="-381000" algn="l" rtl="0">
              <a:spcBef>
                <a:spcPts val="0"/>
              </a:spcBef>
              <a:spcAft>
                <a:spcPts val="0"/>
              </a:spcAft>
              <a:buSzPts val="2400"/>
              <a:buChar char="-"/>
            </a:pPr>
            <a:r>
              <a:rPr lang="en" sz="2400" b="1"/>
              <a:t>Class</a:t>
            </a:r>
            <a:r>
              <a:rPr lang="en" sz="2400"/>
              <a:t>: Business, Eco, Eco Plus</a:t>
            </a:r>
            <a:endParaRPr sz="240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Flight Information Variables</a:t>
            </a:r>
            <a:endParaRPr/>
          </a:p>
        </p:txBody>
      </p:sp>
      <p:sp>
        <p:nvSpPr>
          <p:cNvPr id="95" name="Google Shape;95;p19"/>
          <p:cNvSpPr txBox="1">
            <a:spLocks noGrp="1"/>
          </p:cNvSpPr>
          <p:nvPr>
            <p:ph type="body" idx="1"/>
          </p:nvPr>
        </p:nvSpPr>
        <p:spPr>
          <a:xfrm>
            <a:off x="311700" y="1653975"/>
            <a:ext cx="8520600" cy="2242200"/>
          </a:xfrm>
          <a:prstGeom prst="rect">
            <a:avLst/>
          </a:prstGeom>
        </p:spPr>
        <p:txBody>
          <a:bodyPr spcFirstLastPara="1" wrap="square" lIns="91425" tIns="91425" rIns="91425" bIns="91425" anchor="t" anchorCtr="0">
            <a:normAutofit/>
          </a:bodyPr>
          <a:lstStyle/>
          <a:p>
            <a:pPr marL="457200" lvl="0" indent="-381000" algn="l" rtl="0">
              <a:spcBef>
                <a:spcPts val="0"/>
              </a:spcBef>
              <a:spcAft>
                <a:spcPts val="0"/>
              </a:spcAft>
              <a:buSzPts val="2400"/>
              <a:buChar char="-"/>
            </a:pPr>
            <a:r>
              <a:rPr lang="en" sz="2400" b="1"/>
              <a:t>Flight.Distance:</a:t>
            </a:r>
            <a:r>
              <a:rPr lang="en" sz="2400"/>
              <a:t> The distance of a journey</a:t>
            </a:r>
            <a:endParaRPr sz="2400"/>
          </a:p>
          <a:p>
            <a:pPr marL="457200" lvl="0" indent="-381000" algn="l" rtl="0">
              <a:spcBef>
                <a:spcPts val="0"/>
              </a:spcBef>
              <a:spcAft>
                <a:spcPts val="0"/>
              </a:spcAft>
              <a:buSzPts val="2400"/>
              <a:buChar char="-"/>
            </a:pPr>
            <a:r>
              <a:rPr lang="en" sz="2400" b="1"/>
              <a:t>Departure.Delay.in.Minutes: </a:t>
            </a:r>
            <a:r>
              <a:rPr lang="en" sz="2400"/>
              <a:t>Minutes delayed when depart </a:t>
            </a:r>
            <a:endParaRPr sz="2400"/>
          </a:p>
          <a:p>
            <a:pPr marL="457200" lvl="0" indent="-381000" algn="l" rtl="0">
              <a:spcBef>
                <a:spcPts val="0"/>
              </a:spcBef>
              <a:spcAft>
                <a:spcPts val="0"/>
              </a:spcAft>
              <a:buSzPts val="2400"/>
              <a:buChar char="-"/>
            </a:pPr>
            <a:r>
              <a:rPr lang="en" sz="2400" b="1"/>
              <a:t>Arrival.Delay.in.Minutes:</a:t>
            </a:r>
            <a:r>
              <a:rPr lang="en" sz="2400"/>
              <a:t> Minutes delayed when arrive</a:t>
            </a:r>
            <a:endParaRPr sz="24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Service Rating Variables</a:t>
            </a:r>
            <a:endParaRPr/>
          </a:p>
        </p:txBody>
      </p:sp>
      <p:sp>
        <p:nvSpPr>
          <p:cNvPr id="101" name="Google Shape;101;p20"/>
          <p:cNvSpPr txBox="1">
            <a:spLocks noGrp="1"/>
          </p:cNvSpPr>
          <p:nvPr>
            <p:ph type="body" idx="1"/>
          </p:nvPr>
        </p:nvSpPr>
        <p:spPr>
          <a:xfrm>
            <a:off x="354300" y="1105850"/>
            <a:ext cx="8435400" cy="3831900"/>
          </a:xfrm>
          <a:prstGeom prst="rect">
            <a:avLst/>
          </a:prstGeom>
        </p:spPr>
        <p:txBody>
          <a:bodyPr spcFirstLastPara="1" wrap="square" lIns="91425" tIns="91425" rIns="91425" bIns="91425" anchor="t" anchorCtr="0">
            <a:normAutofit fontScale="70000" lnSpcReduction="20000"/>
          </a:bodyPr>
          <a:lstStyle/>
          <a:p>
            <a:pPr marL="457200" lvl="0" indent="-323850" algn="l" rtl="0">
              <a:spcBef>
                <a:spcPts val="0"/>
              </a:spcBef>
              <a:spcAft>
                <a:spcPts val="0"/>
              </a:spcAft>
              <a:buSzPct val="100000"/>
              <a:buChar char="-"/>
            </a:pPr>
            <a:r>
              <a:rPr lang="en" sz="2400" b="1"/>
              <a:t>Inflight.wifi.service: </a:t>
            </a:r>
            <a:r>
              <a:rPr lang="en" sz="2400"/>
              <a:t>Satisfaction level with inflight wifi service (0 : Not Applicable, 1 - 5) </a:t>
            </a:r>
            <a:endParaRPr sz="2400"/>
          </a:p>
          <a:p>
            <a:pPr marL="457200" lvl="0" indent="-323850" algn="l" rtl="0">
              <a:spcBef>
                <a:spcPts val="0"/>
              </a:spcBef>
              <a:spcAft>
                <a:spcPts val="0"/>
              </a:spcAft>
              <a:buSzPct val="100000"/>
              <a:buChar char="-"/>
            </a:pPr>
            <a:r>
              <a:rPr lang="en" sz="2400" b="1"/>
              <a:t>Departure.Arrival.time.convenient:</a:t>
            </a:r>
            <a:r>
              <a:rPr lang="en" sz="2400"/>
              <a:t> Satisfaction level with departure/arrival time convenient (0 : Not Applicable, 1 - 5)</a:t>
            </a:r>
            <a:endParaRPr sz="2400"/>
          </a:p>
          <a:p>
            <a:pPr marL="457200" lvl="0" indent="-323850" algn="l" rtl="0">
              <a:spcBef>
                <a:spcPts val="0"/>
              </a:spcBef>
              <a:spcAft>
                <a:spcPts val="0"/>
              </a:spcAft>
              <a:buSzPct val="100000"/>
              <a:buChar char="-"/>
            </a:pPr>
            <a:r>
              <a:rPr lang="en" sz="2400" b="1"/>
              <a:t>Ease.of.Online.booking</a:t>
            </a:r>
            <a:r>
              <a:rPr lang="en" sz="2400"/>
              <a:t>: Satisfaction level with online booking (0 : Not Applicable, 1 - 5)</a:t>
            </a:r>
            <a:endParaRPr sz="2400"/>
          </a:p>
          <a:p>
            <a:pPr marL="457200" lvl="0" indent="-323850" algn="l" rtl="0">
              <a:spcBef>
                <a:spcPts val="0"/>
              </a:spcBef>
              <a:spcAft>
                <a:spcPts val="0"/>
              </a:spcAft>
              <a:buSzPct val="100000"/>
              <a:buChar char="-"/>
            </a:pPr>
            <a:r>
              <a:rPr lang="en" sz="2400" b="1"/>
              <a:t>Gate.location</a:t>
            </a:r>
            <a:r>
              <a:rPr lang="en" sz="2400"/>
              <a:t>: Satisfaction level with gate location (1 - 5)</a:t>
            </a:r>
            <a:endParaRPr sz="2400"/>
          </a:p>
          <a:p>
            <a:pPr marL="457200" lvl="0" indent="-323850" algn="l" rtl="0">
              <a:spcBef>
                <a:spcPts val="0"/>
              </a:spcBef>
              <a:spcAft>
                <a:spcPts val="0"/>
              </a:spcAft>
              <a:buSzPct val="100000"/>
              <a:buChar char="-"/>
            </a:pPr>
            <a:r>
              <a:rPr lang="en" sz="2400" b="1"/>
              <a:t>Food.and.drink</a:t>
            </a:r>
            <a:r>
              <a:rPr lang="en" sz="2400"/>
              <a:t>: Satisfaction level with food and drink (0 : Not Applicable, 1 - 5)</a:t>
            </a:r>
            <a:endParaRPr sz="2400"/>
          </a:p>
          <a:p>
            <a:pPr marL="457200" lvl="0" indent="-323850" algn="l" rtl="0">
              <a:spcBef>
                <a:spcPts val="0"/>
              </a:spcBef>
              <a:spcAft>
                <a:spcPts val="0"/>
              </a:spcAft>
              <a:buSzPct val="100000"/>
              <a:buChar char="-"/>
            </a:pPr>
            <a:r>
              <a:rPr lang="en" sz="2400" b="1"/>
              <a:t>Online.boarding</a:t>
            </a:r>
            <a:r>
              <a:rPr lang="en" sz="2400"/>
              <a:t>: Satisfaction level with online boarding (0 : Not Applicable, 1 - 5)</a:t>
            </a:r>
            <a:endParaRPr sz="2400"/>
          </a:p>
          <a:p>
            <a:pPr marL="457200" lvl="0" indent="-323850" algn="l" rtl="0">
              <a:spcBef>
                <a:spcPts val="0"/>
              </a:spcBef>
              <a:spcAft>
                <a:spcPts val="0"/>
              </a:spcAft>
              <a:buSzPct val="100000"/>
              <a:buChar char="-"/>
            </a:pPr>
            <a:r>
              <a:rPr lang="en" sz="2400" b="1"/>
              <a:t>Seat.comfort</a:t>
            </a:r>
            <a:r>
              <a:rPr lang="en" sz="2400"/>
              <a:t>: Satisfaction level with seat comfort (1 - 5)</a:t>
            </a:r>
            <a:endParaRPr sz="2400"/>
          </a:p>
          <a:p>
            <a:pPr marL="457200" lvl="0" indent="-323850" algn="l" rtl="0">
              <a:spcBef>
                <a:spcPts val="0"/>
              </a:spcBef>
              <a:spcAft>
                <a:spcPts val="0"/>
              </a:spcAft>
              <a:buSzPct val="100000"/>
              <a:buChar char="-"/>
            </a:pPr>
            <a:r>
              <a:rPr lang="en" sz="2400" b="1"/>
              <a:t>Inflight.entertainment</a:t>
            </a:r>
            <a:r>
              <a:rPr lang="en" sz="2400"/>
              <a:t>: Satisfaction level with inflight entertainment (0 : Not Applicable, 1 - 5)</a:t>
            </a:r>
            <a:endParaRPr sz="2400"/>
          </a:p>
          <a:p>
            <a:pPr marL="457200" lvl="0" indent="-323850" algn="l" rtl="0">
              <a:spcBef>
                <a:spcPts val="0"/>
              </a:spcBef>
              <a:spcAft>
                <a:spcPts val="0"/>
              </a:spcAft>
              <a:buSzPct val="100000"/>
              <a:buChar char="-"/>
            </a:pPr>
            <a:r>
              <a:rPr lang="en" sz="2400" b="1"/>
              <a:t>On.board.service</a:t>
            </a:r>
            <a:r>
              <a:rPr lang="en" sz="2400"/>
              <a:t>: Satisfaction level with on-board service (0 : Not Applicable, 1 - 5)</a:t>
            </a:r>
            <a:endParaRPr sz="2400"/>
          </a:p>
          <a:p>
            <a:pPr marL="457200" lvl="0" indent="-323850" algn="l" rtl="0">
              <a:spcBef>
                <a:spcPts val="0"/>
              </a:spcBef>
              <a:spcAft>
                <a:spcPts val="0"/>
              </a:spcAft>
              <a:buSzPct val="100000"/>
              <a:buChar char="-"/>
            </a:pPr>
            <a:r>
              <a:rPr lang="en" sz="2400" b="1"/>
              <a:t>Leg.room.service</a:t>
            </a:r>
            <a:r>
              <a:rPr lang="en" sz="2400"/>
              <a:t>: Satisfaction level with leg room service (0 : Not Applicable, 1 - 5)</a:t>
            </a:r>
            <a:endParaRPr sz="2400"/>
          </a:p>
          <a:p>
            <a:pPr marL="457200" lvl="0" indent="-323850" algn="l" rtl="0">
              <a:spcBef>
                <a:spcPts val="0"/>
              </a:spcBef>
              <a:spcAft>
                <a:spcPts val="0"/>
              </a:spcAft>
              <a:buSzPct val="100000"/>
              <a:buChar char="-"/>
            </a:pPr>
            <a:r>
              <a:rPr lang="en" sz="2400" b="1"/>
              <a:t>Baggage.handling</a:t>
            </a:r>
            <a:r>
              <a:rPr lang="en" sz="2400"/>
              <a:t>: Satisfaction level with baggage handling (1 - 5)</a:t>
            </a:r>
            <a:endParaRPr sz="2400"/>
          </a:p>
          <a:p>
            <a:pPr marL="457200" lvl="0" indent="-323850" algn="l" rtl="0">
              <a:spcBef>
                <a:spcPts val="0"/>
              </a:spcBef>
              <a:spcAft>
                <a:spcPts val="0"/>
              </a:spcAft>
              <a:buSzPct val="100000"/>
              <a:buChar char="-"/>
            </a:pPr>
            <a:r>
              <a:rPr lang="en" sz="2400" b="1"/>
              <a:t>Checkin.service</a:t>
            </a:r>
            <a:r>
              <a:rPr lang="en" sz="2400"/>
              <a:t>: Satisfaction level with check-in service (1 - 5)</a:t>
            </a:r>
            <a:endParaRPr sz="2400"/>
          </a:p>
          <a:p>
            <a:pPr marL="457200" lvl="0" indent="-323850" algn="l" rtl="0">
              <a:spcBef>
                <a:spcPts val="0"/>
              </a:spcBef>
              <a:spcAft>
                <a:spcPts val="0"/>
              </a:spcAft>
              <a:buSzPct val="100000"/>
              <a:buChar char="-"/>
            </a:pPr>
            <a:r>
              <a:rPr lang="en" sz="2400" b="1"/>
              <a:t>Inflight.service</a:t>
            </a:r>
            <a:r>
              <a:rPr lang="en" sz="2400"/>
              <a:t>: Satisfaction level with inflight service (0 : Not Applicable, 1 - 5)</a:t>
            </a:r>
            <a:endParaRPr sz="2400"/>
          </a:p>
          <a:p>
            <a:pPr marL="457200" lvl="0" indent="-323850" algn="l" rtl="0">
              <a:spcBef>
                <a:spcPts val="0"/>
              </a:spcBef>
              <a:spcAft>
                <a:spcPts val="0"/>
              </a:spcAft>
              <a:buSzPct val="100000"/>
              <a:buChar char="-"/>
            </a:pPr>
            <a:r>
              <a:rPr lang="en" sz="2400" b="1"/>
              <a:t>Cleanliness</a:t>
            </a:r>
            <a:r>
              <a:rPr lang="en" sz="2400"/>
              <a:t>: Satisfaction level with cleanliness (0 : Not Applicable, 1 - 5)</a:t>
            </a:r>
            <a:endParaRPr sz="240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Response Variable - satisfaction</a:t>
            </a:r>
            <a:endParaRPr/>
          </a:p>
        </p:txBody>
      </p:sp>
      <p:sp>
        <p:nvSpPr>
          <p:cNvPr id="107" name="Google Shape;107;p21"/>
          <p:cNvSpPr txBox="1">
            <a:spLocks noGrp="1"/>
          </p:cNvSpPr>
          <p:nvPr>
            <p:ph type="body" idx="1"/>
          </p:nvPr>
        </p:nvSpPr>
        <p:spPr>
          <a:xfrm>
            <a:off x="5920850" y="2630538"/>
            <a:ext cx="2586300" cy="572700"/>
          </a:xfrm>
          <a:prstGeom prst="rect">
            <a:avLst/>
          </a:prstGeom>
        </p:spPr>
        <p:txBody>
          <a:bodyPr spcFirstLastPara="1" wrap="square" lIns="91425" tIns="91425" rIns="91425" bIns="91425" anchor="t" anchorCtr="0">
            <a:normAutofit fontScale="85000" lnSpcReduction="20000"/>
          </a:bodyPr>
          <a:lstStyle/>
          <a:p>
            <a:pPr marL="0" lvl="0" indent="0" algn="l" rtl="0">
              <a:spcBef>
                <a:spcPts val="0"/>
              </a:spcBef>
              <a:spcAft>
                <a:spcPts val="1200"/>
              </a:spcAft>
              <a:buNone/>
            </a:pPr>
            <a:r>
              <a:rPr lang="en"/>
              <a:t>Balance data</a:t>
            </a:r>
            <a:endParaRPr/>
          </a:p>
        </p:txBody>
      </p:sp>
      <p:pic>
        <p:nvPicPr>
          <p:cNvPr id="108" name="Google Shape;108;p21"/>
          <p:cNvPicPr preferRelativeResize="0"/>
          <p:nvPr/>
        </p:nvPicPr>
        <p:blipFill>
          <a:blip r:embed="rId3">
            <a:alphaModFix/>
          </a:blip>
          <a:stretch>
            <a:fillRect/>
          </a:stretch>
        </p:blipFill>
        <p:spPr>
          <a:xfrm>
            <a:off x="1275075" y="1166900"/>
            <a:ext cx="4044650" cy="3813025"/>
          </a:xfrm>
          <a:prstGeom prst="rect">
            <a:avLst/>
          </a:prstGeom>
          <a:noFill/>
          <a:ln>
            <a:noFill/>
          </a:ln>
        </p:spPr>
      </p:pic>
    </p:spTree>
  </p:cSld>
  <p:clrMapOvr>
    <a:masterClrMapping/>
  </p:clrMapOvr>
</p:sld>
</file>

<file path=ppt/theme/theme1.xml><?xml version="1.0" encoding="utf-8"?>
<a:theme xmlns:a="http://schemas.openxmlformats.org/drawingml/2006/main" name="Gameday">
  <a:themeElements>
    <a:clrScheme name="Gameday">
      <a:dk1>
        <a:srgbClr val="4285F4"/>
      </a:dk1>
      <a:lt1>
        <a:srgbClr val="FFFFFF"/>
      </a:lt1>
      <a:dk2>
        <a:srgbClr val="666666"/>
      </a:dk2>
      <a:lt2>
        <a:srgbClr val="D9D9D9"/>
      </a:lt2>
      <a:accent1>
        <a:srgbClr val="455A64"/>
      </a:accent1>
      <a:accent2>
        <a:srgbClr val="607D8B"/>
      </a:accent2>
      <a:accent3>
        <a:srgbClr val="FF5722"/>
      </a:accent3>
      <a:accent4>
        <a:srgbClr val="D84315"/>
      </a:accent4>
      <a:accent5>
        <a:srgbClr val="1C3AA9"/>
      </a:accent5>
      <a:accent6>
        <a:srgbClr val="FFAB40"/>
      </a:accent6>
      <a:hlink>
        <a:srgbClr val="1C3AA9"/>
      </a:hlink>
      <a:folHlink>
        <a:srgbClr val="1C3A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2536</Words>
  <Application>Microsoft Office PowerPoint</Application>
  <PresentationFormat>On-screen Show (16:9)</PresentationFormat>
  <Paragraphs>305</Paragraphs>
  <Slides>49</Slides>
  <Notes>49</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49</vt:i4>
      </vt:variant>
    </vt:vector>
  </HeadingPairs>
  <TitlesOfParts>
    <vt:vector size="57" baseType="lpstr">
      <vt:lpstr>Proxima Nova Semibold</vt:lpstr>
      <vt:lpstr>Courier New</vt:lpstr>
      <vt:lpstr>Proxima Nova Extrabold</vt:lpstr>
      <vt:lpstr>Arial</vt:lpstr>
      <vt:lpstr>Alfa Slab One</vt:lpstr>
      <vt:lpstr>Proxima Nova</vt:lpstr>
      <vt:lpstr>Roboto</vt:lpstr>
      <vt:lpstr>Gameday</vt:lpstr>
      <vt:lpstr>DANA-4830 Term Project</vt:lpstr>
      <vt:lpstr>Agenda</vt:lpstr>
      <vt:lpstr>DATA COLLECTION</vt:lpstr>
      <vt:lpstr>Data Source</vt:lpstr>
      <vt:lpstr>Data Description</vt:lpstr>
      <vt:lpstr>Passengers Information Variables</vt:lpstr>
      <vt:lpstr>Flight Information Variables</vt:lpstr>
      <vt:lpstr>Service Rating Variables</vt:lpstr>
      <vt:lpstr>Response Variable - satisfaction</vt:lpstr>
      <vt:lpstr>Categorical Variables</vt:lpstr>
      <vt:lpstr>Numerical Variables</vt:lpstr>
      <vt:lpstr>Rating Variables</vt:lpstr>
      <vt:lpstr>Rating Variables</vt:lpstr>
      <vt:lpstr>Correlation</vt:lpstr>
      <vt:lpstr>Possible Biases</vt:lpstr>
      <vt:lpstr>Project Objectives</vt:lpstr>
      <vt:lpstr>LITERATURE REVIEW</vt:lpstr>
      <vt:lpstr>PowerPoint Presentation</vt:lpstr>
      <vt:lpstr>PowerPoint Presentation</vt:lpstr>
      <vt:lpstr>PowerPoint Presentation</vt:lpstr>
      <vt:lpstr>ANALYSIS</vt:lpstr>
      <vt:lpstr>Principal Component Analysis</vt:lpstr>
      <vt:lpstr>15 variables used in dataset</vt:lpstr>
      <vt:lpstr>Optimal Number of Components </vt:lpstr>
      <vt:lpstr>Loadings</vt:lpstr>
      <vt:lpstr>Varimax Rotation</vt:lpstr>
      <vt:lpstr>Visualization</vt:lpstr>
      <vt:lpstr>Factor Analysis</vt:lpstr>
      <vt:lpstr>Factor Analysis</vt:lpstr>
      <vt:lpstr>Factor Analysis</vt:lpstr>
      <vt:lpstr>Factor Analysis</vt:lpstr>
      <vt:lpstr>Factor Analysis</vt:lpstr>
      <vt:lpstr>Factor Analysis </vt:lpstr>
      <vt:lpstr>Comparison of grouping in PCA and FA</vt:lpstr>
      <vt:lpstr>Linear Discriminant Analysis</vt:lpstr>
      <vt:lpstr>Stepwise Regression</vt:lpstr>
      <vt:lpstr>Stepwise Regression</vt:lpstr>
      <vt:lpstr>Correspondence Analysis</vt:lpstr>
      <vt:lpstr>Correspondence Analysis</vt:lpstr>
      <vt:lpstr>Correspondence Analysis</vt:lpstr>
      <vt:lpstr>Correspondence Analysis</vt:lpstr>
      <vt:lpstr>Correspondence Analysis</vt:lpstr>
      <vt:lpstr>Correspondence Analysis</vt:lpstr>
      <vt:lpstr>Correspondence Analysis</vt:lpstr>
      <vt:lpstr>Correspondence Analysis</vt:lpstr>
      <vt:lpstr>Further Statistical Analysis</vt:lpstr>
      <vt:lpstr>CONCLUSION</vt:lpstr>
      <vt:lpstr>PowerPoint Presentation</vt:lpstr>
      <vt:lpstr>Q&amp;A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DANA-4830 Term Project</dc:title>
  <cp:lastModifiedBy>Andrew Liu</cp:lastModifiedBy>
  <cp:revision>5</cp:revision>
  <dcterms:modified xsi:type="dcterms:W3CDTF">2023-06-03T01:02:13Z</dcterms:modified>
</cp:coreProperties>
</file>